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57" r:id="rId3"/>
    <p:sldId id="258" r:id="rId4"/>
    <p:sldId id="259" r:id="rId5"/>
    <p:sldId id="260" r:id="rId6"/>
    <p:sldId id="261" r:id="rId7"/>
    <p:sldId id="262" r:id="rId8"/>
    <p:sldId id="316" r:id="rId9"/>
    <p:sldId id="263" r:id="rId10"/>
    <p:sldId id="319" r:id="rId11"/>
    <p:sldId id="320" r:id="rId12"/>
    <p:sldId id="266" r:id="rId13"/>
    <p:sldId id="267" r:id="rId14"/>
    <p:sldId id="268" r:id="rId15"/>
    <p:sldId id="269" r:id="rId16"/>
    <p:sldId id="270"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3" r:id="rId58"/>
    <p:sldId id="312" r:id="rId59"/>
    <p:sldId id="314" r:id="rId60"/>
    <p:sldId id="315"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6" d="100"/>
          <a:sy n="136" d="100"/>
        </p:scale>
        <p:origin x="-166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FC2A017-A33C-E445-BF65-F2E9FCD2FAB6}" type="datetimeFigureOut">
              <a:rPr lang="en-US"/>
              <a:pPr/>
              <a:t>9/25/12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EE2AC23-287A-7C42-B016-3E34119F31EC}" type="slidenum">
              <a:rPr lang="en-US"/>
              <a:pPr/>
              <a:t>‹#›</a:t>
            </a:fld>
            <a:endParaRPr lang="en-US"/>
          </a:p>
        </p:txBody>
      </p:sp>
    </p:spTree>
    <p:extLst>
      <p:ext uri="{BB962C8B-B14F-4D97-AF65-F5344CB8AC3E}">
        <p14:creationId xmlns:p14="http://schemas.microsoft.com/office/powerpoint/2010/main" val="2183666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633B321-C5C7-364F-B003-63ECEFD04306}" type="slidenum">
              <a:rPr lang="en-US">
                <a:latin typeface="Calibri" charset="0"/>
              </a:rPr>
              <a:pPr eaLnBrk="1" hangingPunct="1"/>
              <a:t>1</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90E38D1-504A-8D47-8162-BF39B48B2010}" type="slidenum">
              <a:rPr lang="en-US">
                <a:latin typeface="Calibri" charset="0"/>
              </a:rPr>
              <a:pPr eaLnBrk="1" hangingPunct="1"/>
              <a:t>10</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90E38D1-504A-8D47-8162-BF39B48B2010}" type="slidenum">
              <a:rPr lang="en-US">
                <a:latin typeface="Calibri" charset="0"/>
              </a:rPr>
              <a:pPr eaLnBrk="1" hangingPunct="1"/>
              <a:t>11</a:t>
            </a:fld>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22E62E-145B-BA4E-9B3E-A216CFBD6596}" type="slidenum">
              <a:rPr lang="en-US">
                <a:latin typeface="Calibri" charset="0"/>
              </a:rPr>
              <a:pPr eaLnBrk="1" hangingPunct="1"/>
              <a:t>12</a:t>
            </a:fld>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3C9FB14-3B18-2243-9708-55A2F40CF0A5}" type="slidenum">
              <a:rPr lang="en-US">
                <a:latin typeface="Calibri" charset="0"/>
              </a:rPr>
              <a:pPr eaLnBrk="1" hangingPunct="1"/>
              <a:t>13</a:t>
            </a:fld>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C094E61-F23D-9240-B4F0-F106E7CE15C9}" type="slidenum">
              <a:rPr lang="en-US">
                <a:latin typeface="Calibri" charset="0"/>
              </a:rPr>
              <a:pPr eaLnBrk="1" hangingPunct="1"/>
              <a:t>14</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90015AB-40A6-8B48-B770-EB846E93EF90}" type="slidenum">
              <a:rPr lang="en-US">
                <a:latin typeface="Calibri" charset="0"/>
              </a:rPr>
              <a:pPr eaLnBrk="1" hangingPunct="1"/>
              <a:t>15</a:t>
            </a:fld>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2ADFB7C-4406-F842-A3A3-6635282B923B}" type="slidenum">
              <a:rPr lang="en-US">
                <a:latin typeface="Calibri" charset="0"/>
              </a:rPr>
              <a:pPr eaLnBrk="1" hangingPunct="1"/>
              <a:t>16</a:t>
            </a:fld>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40C0CE2-4520-D249-BAE8-A911C1326DEF}" type="slidenum">
              <a:rPr lang="en-US">
                <a:latin typeface="Calibri" charset="0"/>
              </a:rPr>
              <a:pPr eaLnBrk="1" hangingPunct="1"/>
              <a:t>17</a:t>
            </a:fld>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2992B0-245C-4E46-8534-2C76CA855EFF}" type="slidenum">
              <a:rPr lang="en-US">
                <a:latin typeface="Calibri" charset="0"/>
              </a:rPr>
              <a:pPr eaLnBrk="1" hangingPunct="1"/>
              <a:t>18</a:t>
            </a:fld>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309678D-955C-8741-B88F-9E076E99DA5D}" type="slidenum">
              <a:rPr lang="en-US">
                <a:latin typeface="Calibri" charset="0"/>
              </a:rPr>
              <a:pPr eaLnBrk="1" hangingPunct="1"/>
              <a:t>19</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F080C58-192C-7D48-A768-16CAD6D7C401}" type="slidenum">
              <a:rPr lang="en-US">
                <a:latin typeface="Calibri" charset="0"/>
              </a:rPr>
              <a:pPr eaLnBrk="1" hangingPunct="1"/>
              <a:t>2</a:t>
            </a:fld>
            <a:endParaRPr lang="en-US">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6805A54-D13B-C14C-BADF-0B6BF64F5050}" type="slidenum">
              <a:rPr lang="en-US">
                <a:latin typeface="Calibri" charset="0"/>
              </a:rPr>
              <a:pPr eaLnBrk="1" hangingPunct="1"/>
              <a:t>20</a:t>
            </a:fld>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F7F9B9D-2D7F-1548-A6EC-2D53BAFE824A}" type="slidenum">
              <a:rPr lang="en-US">
                <a:latin typeface="Calibri" charset="0"/>
              </a:rPr>
              <a:pPr eaLnBrk="1" hangingPunct="1"/>
              <a:t>21</a:t>
            </a:fld>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F619AC-CB80-8142-89AB-101731EA64CA}" type="slidenum">
              <a:rPr lang="en-US">
                <a:latin typeface="Calibri" charset="0"/>
              </a:rPr>
              <a:pPr eaLnBrk="1" hangingPunct="1"/>
              <a:t>22</a:t>
            </a:fld>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4C1B635-2260-DD44-8B36-7CC3B8024834}" type="slidenum">
              <a:rPr lang="en-US">
                <a:latin typeface="Calibri" charset="0"/>
              </a:rPr>
              <a:pPr eaLnBrk="1" hangingPunct="1"/>
              <a:t>23</a:t>
            </a:fld>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48B90BB-E6D5-C745-BFD8-69D306416861}" type="slidenum">
              <a:rPr lang="en-US">
                <a:latin typeface="Calibri" charset="0"/>
              </a:rPr>
              <a:pPr eaLnBrk="1" hangingPunct="1"/>
              <a:t>24</a:t>
            </a:fld>
            <a:endParaRPr lang="en-U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B97D5C4-0B70-4947-B33D-69C819A210AA}" type="slidenum">
              <a:rPr lang="en-US">
                <a:latin typeface="Calibri" charset="0"/>
              </a:rPr>
              <a:pPr eaLnBrk="1" hangingPunct="1"/>
              <a:t>25</a:t>
            </a:fld>
            <a:endParaRPr 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4DB3EA2-CB93-FF49-95D1-EE8095E128D4}" type="slidenum">
              <a:rPr lang="en-US">
                <a:latin typeface="Calibri" charset="0"/>
              </a:rPr>
              <a:pPr eaLnBrk="1" hangingPunct="1"/>
              <a:t>26</a:t>
            </a:fld>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74D4BC-A245-214F-B12A-3C48C599B638}" type="slidenum">
              <a:rPr lang="en-US">
                <a:latin typeface="Calibri" charset="0"/>
              </a:rPr>
              <a:pPr eaLnBrk="1" hangingPunct="1"/>
              <a:t>27</a:t>
            </a:fld>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0296762-696E-F343-BB26-B372EE383FE7}" type="slidenum">
              <a:rPr lang="en-US">
                <a:latin typeface="Calibri" charset="0"/>
              </a:rPr>
              <a:pPr eaLnBrk="1" hangingPunct="1"/>
              <a:t>28</a:t>
            </a:fld>
            <a:endParaRPr lang="en-US">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9C1CB78-F498-804C-A46F-74E82164F439}" type="slidenum">
              <a:rPr lang="en-US">
                <a:latin typeface="Calibri" charset="0"/>
              </a:rPr>
              <a:pPr eaLnBrk="1" hangingPunct="1"/>
              <a:t>29</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6D08F41-F8BD-C541-97CE-E6F29ADDDD06}" type="slidenum">
              <a:rPr lang="en-US">
                <a:latin typeface="Calibri" charset="0"/>
              </a:rPr>
              <a:pPr eaLnBrk="1" hangingPunct="1"/>
              <a:t>3</a:t>
            </a:fld>
            <a:endParaRPr lang="en-US">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ABFC896-BC91-5542-A30C-F224682D66A9}" type="slidenum">
              <a:rPr lang="en-US">
                <a:latin typeface="Calibri" charset="0"/>
              </a:rPr>
              <a:pPr eaLnBrk="1" hangingPunct="1"/>
              <a:t>30</a:t>
            </a:fld>
            <a:endParaRPr 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190BFDA-D611-4B47-9147-7205D18046B3}" type="slidenum">
              <a:rPr lang="en-US">
                <a:latin typeface="Calibri" charset="0"/>
              </a:rPr>
              <a:pPr eaLnBrk="1" hangingPunct="1"/>
              <a:t>31</a:t>
            </a:fld>
            <a:endParaRPr lang="en-US">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71627BA-FFB6-2540-838E-306099C3E50A}" type="slidenum">
              <a:rPr lang="en-US">
                <a:latin typeface="Calibri" charset="0"/>
              </a:rPr>
              <a:pPr eaLnBrk="1" hangingPunct="1"/>
              <a:t>32</a:t>
            </a:fld>
            <a:endParaRPr lang="en-US">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18E7A0F-FBE0-0D40-91E6-85FF6F5114FB}" type="slidenum">
              <a:rPr lang="en-US">
                <a:latin typeface="Calibri" charset="0"/>
              </a:rPr>
              <a:pPr eaLnBrk="1" hangingPunct="1"/>
              <a:t>33</a:t>
            </a:fld>
            <a:endParaRPr lang="en-US">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195DD4E-A85B-9B4F-B1E8-10971095255D}" type="slidenum">
              <a:rPr lang="en-US">
                <a:latin typeface="Calibri" charset="0"/>
              </a:rPr>
              <a:pPr eaLnBrk="1" hangingPunct="1"/>
              <a:t>34</a:t>
            </a:fld>
            <a:endParaRPr lang="en-US">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5E5CE5C-BDC7-C040-AA95-B47EB52FB846}" type="slidenum">
              <a:rPr lang="en-US">
                <a:latin typeface="Calibri" charset="0"/>
              </a:rPr>
              <a:pPr eaLnBrk="1" hangingPunct="1"/>
              <a:t>35</a:t>
            </a:fld>
            <a:endParaRPr lang="en-US">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A642F81-D526-3447-8574-AAD720A2B59D}" type="slidenum">
              <a:rPr lang="en-US">
                <a:latin typeface="Calibri" charset="0"/>
              </a:rPr>
              <a:pPr eaLnBrk="1" hangingPunct="1"/>
              <a:t>36</a:t>
            </a:fld>
            <a:endParaRPr lang="en-US">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50F671-7FC0-E745-B5BD-24B1C3BB2D88}" type="slidenum">
              <a:rPr lang="en-US">
                <a:latin typeface="Calibri" charset="0"/>
              </a:rPr>
              <a:pPr eaLnBrk="1" hangingPunct="1"/>
              <a:t>37</a:t>
            </a:fld>
            <a:endParaRPr lang="en-US">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1D62F9D-7F0F-AF42-867A-6B015B846B10}" type="slidenum">
              <a:rPr lang="en-US">
                <a:latin typeface="Calibri" charset="0"/>
              </a:rPr>
              <a:pPr eaLnBrk="1" hangingPunct="1"/>
              <a:t>38</a:t>
            </a:fld>
            <a:endParaRPr lang="en-US">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DF9BA4-E296-5447-9B6A-46C5CC650720}" type="slidenum">
              <a:rPr lang="en-US">
                <a:latin typeface="Calibri" charset="0"/>
              </a:rPr>
              <a:pPr eaLnBrk="1" hangingPunct="1"/>
              <a:t>39</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D20EA91-B9B9-2549-98E4-A56D01DA98FE}" type="slidenum">
              <a:rPr lang="en-US">
                <a:latin typeface="Calibri" charset="0"/>
              </a:rPr>
              <a:pPr eaLnBrk="1" hangingPunct="1"/>
              <a:t>4</a:t>
            </a:fld>
            <a:endParaRPr lang="en-US">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E77BBF2-0FC0-B246-8EC1-BA90D3072EA1}" type="slidenum">
              <a:rPr lang="en-US">
                <a:latin typeface="Calibri" charset="0"/>
              </a:rPr>
              <a:pPr eaLnBrk="1" hangingPunct="1"/>
              <a:t>40</a:t>
            </a:fld>
            <a:endParaRPr lang="en-US">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E0715E1-5429-0D49-A114-EFA16BED5116}" type="slidenum">
              <a:rPr lang="en-US">
                <a:latin typeface="Calibri" charset="0"/>
              </a:rPr>
              <a:pPr eaLnBrk="1" hangingPunct="1"/>
              <a:t>41</a:t>
            </a:fld>
            <a:endParaRPr lang="en-US">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0FB37F1-9852-3C44-8D4C-591C8553D86F}" type="slidenum">
              <a:rPr lang="en-US">
                <a:latin typeface="Calibri" charset="0"/>
              </a:rPr>
              <a:pPr eaLnBrk="1" hangingPunct="1"/>
              <a:t>42</a:t>
            </a:fld>
            <a:endParaRPr lang="en-US">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1A41F23-8492-D94A-8C84-225999EDFC9D}" type="slidenum">
              <a:rPr lang="en-US">
                <a:latin typeface="Calibri" charset="0"/>
              </a:rPr>
              <a:pPr eaLnBrk="1" hangingPunct="1"/>
              <a:t>43</a:t>
            </a:fld>
            <a:endParaRPr lang="en-US">
              <a:latin typeface="Calibri"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D9ABC35-61DB-9A46-9CD5-D05DC3E52A32}" type="slidenum">
              <a:rPr lang="en-US">
                <a:latin typeface="Calibri" charset="0"/>
              </a:rPr>
              <a:pPr eaLnBrk="1" hangingPunct="1"/>
              <a:t>44</a:t>
            </a:fld>
            <a:endParaRPr lang="en-US">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B99EAAA-96BB-CC4A-B7E5-2B60C79044E3}" type="slidenum">
              <a:rPr lang="en-US">
                <a:latin typeface="Calibri" charset="0"/>
              </a:rPr>
              <a:pPr eaLnBrk="1" hangingPunct="1"/>
              <a:t>45</a:t>
            </a:fld>
            <a:endParaRPr lang="en-US">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7416E43-82A2-6941-B031-98CDC5E3EAA5}" type="slidenum">
              <a:rPr lang="en-US">
                <a:latin typeface="Calibri" charset="0"/>
              </a:rPr>
              <a:pPr eaLnBrk="1" hangingPunct="1"/>
              <a:t>46</a:t>
            </a:fld>
            <a:endParaRPr lang="en-US">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0B31602-4934-A749-982E-6360EE984A7C}" type="slidenum">
              <a:rPr lang="en-US">
                <a:latin typeface="Calibri" charset="0"/>
              </a:rPr>
              <a:pPr eaLnBrk="1" hangingPunct="1"/>
              <a:t>47</a:t>
            </a:fld>
            <a:endParaRPr lang="en-US">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3DCC9C7-B845-9B45-8D9B-182AB933C8F6}" type="slidenum">
              <a:rPr lang="en-US">
                <a:latin typeface="Calibri" charset="0"/>
              </a:rPr>
              <a:pPr eaLnBrk="1" hangingPunct="1"/>
              <a:t>48</a:t>
            </a:fld>
            <a:endParaRPr lang="en-US">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D8D3F07-04D3-5541-A1D6-59D67AB23B23}" type="slidenum">
              <a:rPr lang="en-US">
                <a:latin typeface="Calibri" charset="0"/>
              </a:rPr>
              <a:pPr eaLnBrk="1" hangingPunct="1"/>
              <a:t>49</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22DDCBA-FA19-DF4B-BCA9-EFA71BC69AA2}" type="slidenum">
              <a:rPr lang="en-US">
                <a:latin typeface="Calibri" charset="0"/>
              </a:rPr>
              <a:pPr eaLnBrk="1" hangingPunct="1"/>
              <a:t>5</a:t>
            </a:fld>
            <a:endParaRPr lang="en-US">
              <a:latin typeface="Calibri"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100BCA4-5E8D-B741-AEC3-82C4AA0AF04E}" type="slidenum">
              <a:rPr lang="en-US">
                <a:latin typeface="Calibri" charset="0"/>
              </a:rPr>
              <a:pPr eaLnBrk="1" hangingPunct="1"/>
              <a:t>50</a:t>
            </a:fld>
            <a:endParaRPr lang="en-US">
              <a:latin typeface="Calibri"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D041988-738F-C54D-84CF-A87C1C750843}" type="slidenum">
              <a:rPr lang="en-US">
                <a:latin typeface="Calibri" charset="0"/>
              </a:rPr>
              <a:pPr eaLnBrk="1" hangingPunct="1"/>
              <a:t>51</a:t>
            </a:fld>
            <a:endParaRPr lang="en-US">
              <a:latin typeface="Calibri"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C98D2D-3BAE-3948-9B69-78B08FEB3C1B}" type="slidenum">
              <a:rPr lang="en-US">
                <a:latin typeface="Calibri" charset="0"/>
              </a:rPr>
              <a:pPr eaLnBrk="1" hangingPunct="1"/>
              <a:t>52</a:t>
            </a:fld>
            <a:endParaRPr lang="en-US">
              <a:latin typeface="Calibri"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14BD1A4-4F74-4A40-8019-6F480BA704A1}" type="slidenum">
              <a:rPr lang="en-US">
                <a:latin typeface="Calibri" charset="0"/>
              </a:rPr>
              <a:pPr eaLnBrk="1" hangingPunct="1"/>
              <a:t>53</a:t>
            </a:fld>
            <a:endParaRPr lang="en-US">
              <a:latin typeface="Calibri"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A164662-27AB-FB4F-89C2-8EFD3C3964A2}" type="slidenum">
              <a:rPr lang="en-US">
                <a:latin typeface="Calibri" charset="0"/>
              </a:rPr>
              <a:pPr eaLnBrk="1" hangingPunct="1"/>
              <a:t>54</a:t>
            </a:fld>
            <a:endParaRPr lang="en-US">
              <a:latin typeface="Calibri"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DC8064A-CAA0-AF4F-A5D5-5540CF4904DA}" type="slidenum">
              <a:rPr lang="en-US">
                <a:latin typeface="Calibri" charset="0"/>
              </a:rPr>
              <a:pPr eaLnBrk="1" hangingPunct="1"/>
              <a:t>55</a:t>
            </a:fld>
            <a:endParaRPr lang="en-US">
              <a:latin typeface="Calibri"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94B6B1A-9181-B649-9539-C32710DEFB60}" type="slidenum">
              <a:rPr lang="en-US">
                <a:latin typeface="Calibri" charset="0"/>
              </a:rPr>
              <a:pPr eaLnBrk="1" hangingPunct="1"/>
              <a:t>56</a:t>
            </a:fld>
            <a:endParaRPr lang="en-US">
              <a:latin typeface="Calibri"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299E409-8D7E-9240-9B39-70F3A658D659}" type="slidenum">
              <a:rPr lang="en-US">
                <a:latin typeface="Calibri" charset="0"/>
              </a:rPr>
              <a:pPr eaLnBrk="1" hangingPunct="1"/>
              <a:t>57</a:t>
            </a:fld>
            <a:endParaRPr lang="en-US">
              <a:latin typeface="Calibri"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B928723-5574-D64E-B596-124CA3194D73}" type="slidenum">
              <a:rPr lang="en-US">
                <a:latin typeface="Calibri" charset="0"/>
              </a:rPr>
              <a:pPr eaLnBrk="1" hangingPunct="1"/>
              <a:t>58</a:t>
            </a:fld>
            <a:endParaRPr lang="en-US">
              <a:latin typeface="Calibri"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D4FFC8F-7B1F-6749-AA9D-527ADF1F796D}" type="slidenum">
              <a:rPr lang="en-US">
                <a:latin typeface="Calibri" charset="0"/>
              </a:rPr>
              <a:pPr eaLnBrk="1" hangingPunct="1"/>
              <a:t>59</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306E7C7-D6FE-1745-A148-5584B28D51E0}" type="slidenum">
              <a:rPr lang="en-US">
                <a:latin typeface="Calibri" charset="0"/>
              </a:rPr>
              <a:pPr eaLnBrk="1" hangingPunct="1"/>
              <a:t>6</a:t>
            </a:fld>
            <a:endParaRPr lang="en-US">
              <a:latin typeface="Calibri"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C5DD0E0-71B5-6347-9D8B-0BF2BB8B906D}" type="slidenum">
              <a:rPr lang="en-US">
                <a:latin typeface="Calibri" charset="0"/>
              </a:rPr>
              <a:pPr eaLnBrk="1" hangingPunct="1"/>
              <a:t>60</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46C3FA6-4BF0-BE4C-BF0B-6CC162F8F376}" type="slidenum">
              <a:rPr lang="en-US">
                <a:latin typeface="Calibri" charset="0"/>
              </a:rPr>
              <a:pPr eaLnBrk="1" hangingPunct="1"/>
              <a:t>7</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1D33ECD-D12E-4547-92CF-CE9B3EA7A4BA}" type="slidenum">
              <a:rPr lang="en-US">
                <a:latin typeface="Calibri" charset="0"/>
              </a:rPr>
              <a:pPr eaLnBrk="1" hangingPunct="1"/>
              <a:t>8</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EDE830-3420-3046-ACAD-6DD5CEB02535}" type="slidenum">
              <a:rPr lang="en-US">
                <a:latin typeface="Calibri" charset="0"/>
              </a:rPr>
              <a:pPr eaLnBrk="1" hangingPunct="1"/>
              <a:t>9</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mcooper\My Documents\Dropbox\Floodbreak Team\Graphics and Logos\floodbreak logo.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133600" y="76200"/>
            <a:ext cx="474821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1066800"/>
            <a:ext cx="9144000" cy="76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0" y="6096000"/>
            <a:ext cx="914400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p:txBody>
          <a:bodyPr/>
          <a:lstStyle>
            <a:lvl1pPr>
              <a:defRPr/>
            </a:lvl1pPr>
          </a:lstStyle>
          <a:p>
            <a:fld id="{8FD99D32-063E-7B40-B801-D9350C1A277E}" type="datetimeFigureOut">
              <a:rPr lang="en-US"/>
              <a:pPr/>
              <a:t>9/25/12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065BAA7-5DE0-214D-A439-606BD7DC600C}" type="slidenum">
              <a:rPr lang="en-US"/>
              <a:pPr/>
              <a:t>‹#›</a:t>
            </a:fld>
            <a:endParaRPr lang="en-US"/>
          </a:p>
        </p:txBody>
      </p:sp>
    </p:spTree>
    <p:extLst>
      <p:ext uri="{BB962C8B-B14F-4D97-AF65-F5344CB8AC3E}">
        <p14:creationId xmlns:p14="http://schemas.microsoft.com/office/powerpoint/2010/main" val="369182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CFC2D2D-0F64-454D-830D-D68B236E7B2E}" type="datetimeFigureOut">
              <a:rPr lang="en-US"/>
              <a:pPr/>
              <a:t>9/25/12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0227C74-CD65-7144-8CE9-B0C5879DC919}" type="slidenum">
              <a:rPr lang="en-US"/>
              <a:pPr/>
              <a:t>‹#›</a:t>
            </a:fld>
            <a:endParaRPr lang="en-US"/>
          </a:p>
        </p:txBody>
      </p:sp>
    </p:spTree>
    <p:extLst>
      <p:ext uri="{BB962C8B-B14F-4D97-AF65-F5344CB8AC3E}">
        <p14:creationId xmlns:p14="http://schemas.microsoft.com/office/powerpoint/2010/main" val="169100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057BE6F-25F7-BF46-B709-85F6ED55B9E8}" type="datetimeFigureOut">
              <a:rPr lang="en-US"/>
              <a:pPr/>
              <a:t>9/25/12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656BC6A-D513-314B-99B3-8D18F80B3E1D}" type="slidenum">
              <a:rPr lang="en-US"/>
              <a:pPr/>
              <a:t>‹#›</a:t>
            </a:fld>
            <a:endParaRPr lang="en-US"/>
          </a:p>
        </p:txBody>
      </p:sp>
    </p:spTree>
    <p:extLst>
      <p:ext uri="{BB962C8B-B14F-4D97-AF65-F5344CB8AC3E}">
        <p14:creationId xmlns:p14="http://schemas.microsoft.com/office/powerpoint/2010/main" val="77627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142B1C7-34B5-4247-832F-C1BDBD098EC2}" type="datetimeFigureOut">
              <a:rPr lang="en-US"/>
              <a:pPr/>
              <a:t>9/25/12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A9A96B-4EF5-474D-A619-3C123827F7E9}" type="slidenum">
              <a:rPr lang="en-US"/>
              <a:pPr/>
              <a:t>‹#›</a:t>
            </a:fld>
            <a:endParaRPr lang="en-US"/>
          </a:p>
        </p:txBody>
      </p:sp>
    </p:spTree>
    <p:extLst>
      <p:ext uri="{BB962C8B-B14F-4D97-AF65-F5344CB8AC3E}">
        <p14:creationId xmlns:p14="http://schemas.microsoft.com/office/powerpoint/2010/main" val="275343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F0D8BC9-CA23-0A4E-9140-9A3F6A8BBCFA}" type="datetimeFigureOut">
              <a:rPr lang="en-US"/>
              <a:pPr/>
              <a:t>9/25/12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03406A5-DC43-034C-A259-1B8C1957E807}" type="slidenum">
              <a:rPr lang="en-US"/>
              <a:pPr/>
              <a:t>‹#›</a:t>
            </a:fld>
            <a:endParaRPr lang="en-US"/>
          </a:p>
        </p:txBody>
      </p:sp>
    </p:spTree>
    <p:extLst>
      <p:ext uri="{BB962C8B-B14F-4D97-AF65-F5344CB8AC3E}">
        <p14:creationId xmlns:p14="http://schemas.microsoft.com/office/powerpoint/2010/main" val="323321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A5D2F57-3288-064C-91D3-28EC4034A21C}" type="datetimeFigureOut">
              <a:rPr lang="en-US"/>
              <a:pPr/>
              <a:t>9/25/12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E7D9212-364D-C047-B3BD-460B86B06B77}" type="slidenum">
              <a:rPr lang="en-US"/>
              <a:pPr/>
              <a:t>‹#›</a:t>
            </a:fld>
            <a:endParaRPr lang="en-US"/>
          </a:p>
        </p:txBody>
      </p:sp>
    </p:spTree>
    <p:extLst>
      <p:ext uri="{BB962C8B-B14F-4D97-AF65-F5344CB8AC3E}">
        <p14:creationId xmlns:p14="http://schemas.microsoft.com/office/powerpoint/2010/main" val="34350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77E72F2-3E5A-8749-8172-BF29AAAE44D6}" type="datetimeFigureOut">
              <a:rPr lang="en-US"/>
              <a:pPr/>
              <a:t>9/25/12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C729FF5-333F-7E4F-8012-DB26B0AB06B8}" type="slidenum">
              <a:rPr lang="en-US"/>
              <a:pPr/>
              <a:t>‹#›</a:t>
            </a:fld>
            <a:endParaRPr lang="en-US"/>
          </a:p>
        </p:txBody>
      </p:sp>
    </p:spTree>
    <p:extLst>
      <p:ext uri="{BB962C8B-B14F-4D97-AF65-F5344CB8AC3E}">
        <p14:creationId xmlns:p14="http://schemas.microsoft.com/office/powerpoint/2010/main" val="208730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485271F-8411-364F-8F31-749C3C26ECD0}" type="datetimeFigureOut">
              <a:rPr lang="en-US"/>
              <a:pPr/>
              <a:t>9/25/12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CA3A9C5-1638-3549-B9AE-84999AA87071}" type="slidenum">
              <a:rPr lang="en-US"/>
              <a:pPr/>
              <a:t>‹#›</a:t>
            </a:fld>
            <a:endParaRPr lang="en-US"/>
          </a:p>
        </p:txBody>
      </p:sp>
    </p:spTree>
    <p:extLst>
      <p:ext uri="{BB962C8B-B14F-4D97-AF65-F5344CB8AC3E}">
        <p14:creationId xmlns:p14="http://schemas.microsoft.com/office/powerpoint/2010/main" val="75253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C:\Documents and Settings\mcooper\My Documents\Dropbox\Floodbreak Team\Graphics and Logos\floodbreak logo.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752600" y="76200"/>
            <a:ext cx="51577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1219200"/>
            <a:ext cx="9144000"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0" y="6172200"/>
            <a:ext cx="9144000"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Date Placeholder 3"/>
          <p:cNvSpPr>
            <a:spLocks noGrp="1"/>
          </p:cNvSpPr>
          <p:nvPr>
            <p:ph type="dt" sz="half" idx="10"/>
          </p:nvPr>
        </p:nvSpPr>
        <p:spPr/>
        <p:txBody>
          <a:bodyPr/>
          <a:lstStyle>
            <a:lvl1pPr>
              <a:defRPr/>
            </a:lvl1pPr>
          </a:lstStyle>
          <a:p>
            <a:fld id="{F571006C-ED4C-934E-A0F4-437367621CB8}" type="datetimeFigureOut">
              <a:rPr lang="en-US"/>
              <a:pPr/>
              <a:t>9/25/12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B13C7F7-2CEF-5B4E-BEA4-9C1200A1366C}" type="slidenum">
              <a:rPr lang="en-US"/>
              <a:pPr/>
              <a:t>‹#›</a:t>
            </a:fld>
            <a:endParaRPr lang="en-US"/>
          </a:p>
        </p:txBody>
      </p:sp>
    </p:spTree>
    <p:extLst>
      <p:ext uri="{BB962C8B-B14F-4D97-AF65-F5344CB8AC3E}">
        <p14:creationId xmlns:p14="http://schemas.microsoft.com/office/powerpoint/2010/main" val="335356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488301A-64BA-B241-84FA-CE17DBE686E2}" type="datetimeFigureOut">
              <a:rPr lang="en-US"/>
              <a:pPr/>
              <a:t>9/25/12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A38460-4E5A-1B40-B784-EE0E98FBCF48}" type="slidenum">
              <a:rPr lang="en-US"/>
              <a:pPr/>
              <a:t>‹#›</a:t>
            </a:fld>
            <a:endParaRPr lang="en-US"/>
          </a:p>
        </p:txBody>
      </p:sp>
    </p:spTree>
    <p:extLst>
      <p:ext uri="{BB962C8B-B14F-4D97-AF65-F5344CB8AC3E}">
        <p14:creationId xmlns:p14="http://schemas.microsoft.com/office/powerpoint/2010/main" val="238228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06816F8-3011-3340-A22C-32BAA9136206}" type="datetimeFigureOut">
              <a:rPr lang="en-US"/>
              <a:pPr/>
              <a:t>9/25/12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B3F4ACD-0EBD-734B-A57E-FDDC10AD9125}" type="slidenum">
              <a:rPr lang="en-US"/>
              <a:pPr/>
              <a:t>‹#›</a:t>
            </a:fld>
            <a:endParaRPr lang="en-US"/>
          </a:p>
        </p:txBody>
      </p:sp>
    </p:spTree>
    <p:extLst>
      <p:ext uri="{BB962C8B-B14F-4D97-AF65-F5344CB8AC3E}">
        <p14:creationId xmlns:p14="http://schemas.microsoft.com/office/powerpoint/2010/main" val="24112500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0">
              <a:schemeClr val="tx2">
                <a:lumMod val="60000"/>
                <a:lumOff val="40000"/>
              </a:schemeClr>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739DADA1-772A-3C47-ACFC-154AE6198634}" type="datetimeFigureOut">
              <a:rPr lang="en-US"/>
              <a:pPr/>
              <a:t>9/25/12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2DC97D77-2B5D-1047-B654-8FB96F495F5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00" r:id="rId2"/>
    <p:sldLayoutId id="2147483701" r:id="rId3"/>
    <p:sldLayoutId id="2147483702" r:id="rId4"/>
    <p:sldLayoutId id="2147483703" r:id="rId5"/>
    <p:sldLayoutId id="2147483704" r:id="rId6"/>
    <p:sldLayoutId id="2147483710" r:id="rId7"/>
    <p:sldLayoutId id="2147483705" r:id="rId8"/>
    <p:sldLayoutId id="2147483706" r:id="rId9"/>
    <p:sldLayoutId id="2147483707" r:id="rId10"/>
    <p:sldLayoutId id="2147483708" r:id="rId11"/>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5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0" y="2057400"/>
            <a:ext cx="9144000" cy="2841625"/>
          </a:xfrm>
        </p:spPr>
        <p:txBody>
          <a:bodyPr/>
          <a:lstStyle/>
          <a:p>
            <a:pPr eaLnBrk="1" hangingPunct="1"/>
            <a:r>
              <a:rPr lang="en-US" sz="2800" dirty="0">
                <a:solidFill>
                  <a:srgbClr val="002060"/>
                </a:solidFill>
                <a:latin typeface="Arial"/>
                <a:cs typeface="Arial"/>
              </a:rPr>
              <a:t>COMPONENT IDENTIFICATION</a:t>
            </a:r>
            <a:br>
              <a:rPr lang="en-US" sz="2800" dirty="0">
                <a:solidFill>
                  <a:srgbClr val="002060"/>
                </a:solidFill>
                <a:latin typeface="Arial"/>
                <a:cs typeface="Arial"/>
              </a:rPr>
            </a:br>
            <a:r>
              <a:rPr lang="en-US" sz="2800" dirty="0">
                <a:solidFill>
                  <a:srgbClr val="002060"/>
                </a:solidFill>
                <a:latin typeface="Arial"/>
                <a:cs typeface="Arial"/>
              </a:rPr>
              <a:t>AND INSTALLATION</a:t>
            </a:r>
            <a:br>
              <a:rPr lang="en-US" sz="2800" dirty="0">
                <a:solidFill>
                  <a:srgbClr val="002060"/>
                </a:solidFill>
                <a:latin typeface="Arial"/>
                <a:cs typeface="Arial"/>
              </a:rPr>
            </a:br>
            <a:r>
              <a:rPr lang="en-US" sz="2800" dirty="0">
                <a:solidFill>
                  <a:srgbClr val="002060"/>
                </a:solidFill>
                <a:latin typeface="Arial"/>
                <a:cs typeface="Arial"/>
              </a:rPr>
              <a:t>GUIDELINES</a:t>
            </a:r>
            <a:br>
              <a:rPr lang="en-US" sz="2800" dirty="0">
                <a:solidFill>
                  <a:srgbClr val="002060"/>
                </a:solidFill>
                <a:latin typeface="Arial"/>
                <a:cs typeface="Arial"/>
              </a:rPr>
            </a:br>
            <a:r>
              <a:rPr lang="en-US" sz="2800" i="1" dirty="0">
                <a:solidFill>
                  <a:srgbClr val="002060"/>
                </a:solidFill>
                <a:latin typeface="Arial"/>
                <a:cs typeface="Arial"/>
              </a:rPr>
              <a:t>FLOODBREAK, AUTOGATE</a:t>
            </a:r>
            <a:br>
              <a:rPr lang="en-US" sz="2800" i="1" dirty="0">
                <a:solidFill>
                  <a:srgbClr val="002060"/>
                </a:solidFill>
                <a:latin typeface="Arial"/>
                <a:cs typeface="Arial"/>
              </a:rPr>
            </a:br>
            <a:r>
              <a:rPr lang="en-US" sz="2800" dirty="0">
                <a:solidFill>
                  <a:srgbClr val="002060"/>
                </a:solidFill>
                <a:latin typeface="Arial"/>
                <a:cs typeface="Arial"/>
              </a:rPr>
              <a:t/>
            </a:r>
            <a:br>
              <a:rPr lang="en-US" sz="2800" dirty="0">
                <a:solidFill>
                  <a:srgbClr val="002060"/>
                </a:solidFill>
                <a:latin typeface="Arial"/>
                <a:cs typeface="Arial"/>
              </a:rPr>
            </a:br>
            <a:endParaRPr lang="en-US" sz="2800" dirty="0">
              <a:solidFill>
                <a:srgbClr val="002060"/>
              </a:solidFill>
              <a:latin typeface="Arial"/>
              <a:cs typeface="Arial"/>
            </a:endParaRPr>
          </a:p>
        </p:txBody>
      </p:sp>
      <p:sp>
        <p:nvSpPr>
          <p:cNvPr id="3" name="Subtitle 2"/>
          <p:cNvSpPr>
            <a:spLocks noGrp="1"/>
          </p:cNvSpPr>
          <p:nvPr>
            <p:ph type="subTitle" idx="1"/>
          </p:nvPr>
        </p:nvSpPr>
        <p:spPr>
          <a:xfrm>
            <a:off x="1600200" y="4572000"/>
            <a:ext cx="6400800" cy="1752600"/>
          </a:xfrm>
        </p:spPr>
        <p:txBody>
          <a:bodyPr rtlCol="0">
            <a:normAutofit fontScale="92500" lnSpcReduction="20000"/>
          </a:bodyPr>
          <a:lstStyle/>
          <a:p>
            <a:pPr eaLnBrk="1" fontAlgn="auto" hangingPunct="1">
              <a:spcAft>
                <a:spcPts val="0"/>
              </a:spcAft>
              <a:buFont typeface="Arial" pitchFamily="34" charset="0"/>
              <a:buNone/>
              <a:defRPr/>
            </a:pPr>
            <a:r>
              <a:rPr lang="en-US" sz="2800" dirty="0" smtClean="0">
                <a:solidFill>
                  <a:srgbClr val="002060"/>
                </a:solidFill>
                <a:latin typeface="Arial"/>
                <a:ea typeface="+mn-ea"/>
                <a:cs typeface="Arial"/>
              </a:rPr>
              <a:t>FloodBreak, L.L.C.</a:t>
            </a:r>
          </a:p>
          <a:p>
            <a:pPr eaLnBrk="1" fontAlgn="auto" hangingPunct="1">
              <a:spcAft>
                <a:spcPts val="0"/>
              </a:spcAft>
              <a:buFont typeface="Arial" pitchFamily="34" charset="0"/>
              <a:buNone/>
              <a:defRPr/>
            </a:pPr>
            <a:r>
              <a:rPr lang="en-US" sz="2800" dirty="0" smtClean="0">
                <a:solidFill>
                  <a:srgbClr val="002060"/>
                </a:solidFill>
                <a:latin typeface="Arial"/>
                <a:ea typeface="+mn-ea"/>
                <a:cs typeface="Arial"/>
              </a:rPr>
              <a:t>2800 Post Oak Blvd., Suite 5850</a:t>
            </a:r>
          </a:p>
          <a:p>
            <a:pPr eaLnBrk="1" fontAlgn="auto" hangingPunct="1">
              <a:spcAft>
                <a:spcPts val="0"/>
              </a:spcAft>
              <a:buFont typeface="Arial" pitchFamily="34" charset="0"/>
              <a:buNone/>
              <a:defRPr/>
            </a:pPr>
            <a:r>
              <a:rPr lang="en-US" sz="2800" dirty="0" smtClean="0">
                <a:solidFill>
                  <a:srgbClr val="002060"/>
                </a:solidFill>
                <a:latin typeface="Arial"/>
                <a:ea typeface="+mn-ea"/>
                <a:cs typeface="Arial"/>
              </a:rPr>
              <a:t>Houston, Texas</a:t>
            </a:r>
          </a:p>
          <a:p>
            <a:pPr eaLnBrk="1" fontAlgn="auto" hangingPunct="1">
              <a:spcAft>
                <a:spcPts val="0"/>
              </a:spcAft>
              <a:buFont typeface="Arial" pitchFamily="34" charset="0"/>
              <a:buNone/>
              <a:defRPr/>
            </a:pPr>
            <a:r>
              <a:rPr lang="en-US" sz="2800" dirty="0" smtClean="0">
                <a:solidFill>
                  <a:srgbClr val="002060"/>
                </a:solidFill>
                <a:latin typeface="Arial"/>
                <a:ea typeface="+mn-ea"/>
                <a:cs typeface="Arial"/>
              </a:rPr>
              <a:t>77056</a:t>
            </a:r>
          </a:p>
          <a:p>
            <a:pPr eaLnBrk="1" fontAlgn="auto" hangingPunct="1">
              <a:spcAft>
                <a:spcPts val="0"/>
              </a:spcAft>
              <a:buFont typeface="Arial" pitchFamily="34" charset="0"/>
              <a:buNone/>
              <a:defRPr/>
            </a:pPr>
            <a:endParaRPr lang="en-US" sz="1800" dirty="0" smtClean="0">
              <a:latin typeface="Aharoni" pitchFamily="2" charset="-79"/>
              <a:ea typeface="+mn-ea"/>
              <a:cs typeface="Aharoni" pitchFamily="2" charset="-79"/>
            </a:endParaRPr>
          </a:p>
        </p:txBody>
      </p:sp>
      <p:sp>
        <p:nvSpPr>
          <p:cNvPr id="10" name="Rectangle 9"/>
          <p:cNvSpPr/>
          <p:nvPr/>
        </p:nvSpPr>
        <p:spPr>
          <a:xfrm>
            <a:off x="0" y="1219200"/>
            <a:ext cx="91440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0" y="6553200"/>
            <a:ext cx="9144000" cy="152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0" y="6705600"/>
            <a:ext cx="91440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1249362"/>
          </a:xfrm>
        </p:spPr>
        <p:txBody>
          <a:bodyPr/>
          <a:lstStyle/>
          <a:p>
            <a:pPr algn="l" eaLnBrk="1" hangingPunct="1"/>
            <a:r>
              <a:rPr lang="en-US" sz="2400" dirty="0">
                <a:solidFill>
                  <a:srgbClr val="002060"/>
                </a:solidFill>
                <a:latin typeface="Calibri" charset="0"/>
              </a:rPr>
              <a:t/>
            </a:r>
            <a:br>
              <a:rPr lang="en-US" sz="2400" dirty="0">
                <a:solidFill>
                  <a:srgbClr val="002060"/>
                </a:solidFill>
                <a:latin typeface="Calibri" charset="0"/>
              </a:rPr>
            </a:br>
            <a:r>
              <a:rPr lang="en-US" sz="2000" dirty="0" smtClean="0">
                <a:solidFill>
                  <a:srgbClr val="002060"/>
                </a:solidFill>
                <a:latin typeface="Arial"/>
                <a:cs typeface="Arial"/>
              </a:rPr>
              <a:t>Make two parallel saw cuts the correct distance apart as is determined by the rough opening dimension</a:t>
            </a:r>
            <a:endParaRPr lang="en-US" sz="2000" dirty="0">
              <a:solidFill>
                <a:srgbClr val="002060"/>
              </a:solidFill>
              <a:latin typeface="Calibri" charset="0"/>
            </a:endParaRPr>
          </a:p>
        </p:txBody>
      </p:sp>
      <p:pic>
        <p:nvPicPr>
          <p:cNvPr id="14339" name="Content Placeholder 4" descr="The beginning.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436688" y="1676400"/>
            <a:ext cx="6199187" cy="4648200"/>
          </a:xfrm>
          <a:ln w="76200">
            <a:solidFill>
              <a:srgbClr val="002060"/>
            </a:solidFill>
            <a:miter lim="800000"/>
            <a:headEnd/>
            <a:tailEnd/>
          </a:ln>
        </p:spPr>
      </p:pic>
      <p:sp>
        <p:nvSpPr>
          <p:cNvPr id="14340" name="TextBox 3"/>
          <p:cNvSpPr txBox="1">
            <a:spLocks noChangeArrowheads="1"/>
          </p:cNvSpPr>
          <p:nvPr/>
        </p:nvSpPr>
        <p:spPr bwMode="auto">
          <a:xfrm>
            <a:off x="2590800" y="228600"/>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b="1" dirty="0">
                <a:solidFill>
                  <a:srgbClr val="002060"/>
                </a:solidFill>
              </a:rPr>
              <a:t>STEP </a:t>
            </a:r>
            <a:r>
              <a:rPr lang="en-US" sz="2800" b="1" dirty="0" smtClean="0">
                <a:solidFill>
                  <a:srgbClr val="002060"/>
                </a:solidFill>
              </a:rPr>
              <a:t>2</a:t>
            </a:r>
            <a:endParaRPr lang="en-US" sz="2800" dirty="0"/>
          </a:p>
        </p:txBody>
      </p:sp>
    </p:spTree>
    <p:extLst>
      <p:ext uri="{BB962C8B-B14F-4D97-AF65-F5344CB8AC3E}">
        <p14:creationId xmlns:p14="http://schemas.microsoft.com/office/powerpoint/2010/main" val="39571892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en-US" sz="2400" dirty="0">
                <a:solidFill>
                  <a:srgbClr val="002060"/>
                </a:solidFill>
                <a:latin typeface="Calibri" charset="0"/>
              </a:rPr>
              <a:t/>
            </a:r>
            <a:br>
              <a:rPr lang="en-US" sz="2400" dirty="0">
                <a:solidFill>
                  <a:srgbClr val="002060"/>
                </a:solidFill>
                <a:latin typeface="Calibri" charset="0"/>
              </a:rPr>
            </a:br>
            <a:r>
              <a:rPr lang="en-US" sz="2000" dirty="0">
                <a:solidFill>
                  <a:srgbClr val="002060"/>
                </a:solidFill>
                <a:latin typeface="Arial"/>
                <a:cs typeface="Arial"/>
              </a:rPr>
              <a:t>Break out, and haul off site the existing concrete</a:t>
            </a:r>
            <a:r>
              <a:rPr lang="en-US" sz="2400" dirty="0">
                <a:solidFill>
                  <a:srgbClr val="002060"/>
                </a:solidFill>
                <a:latin typeface="Calibri" charset="0"/>
              </a:rPr>
              <a:t>.</a:t>
            </a:r>
            <a:endParaRPr lang="en-US" sz="3600" dirty="0">
              <a:solidFill>
                <a:srgbClr val="002060"/>
              </a:solidFill>
              <a:latin typeface="Calibri" charset="0"/>
            </a:endParaRPr>
          </a:p>
        </p:txBody>
      </p:sp>
      <p:pic>
        <p:nvPicPr>
          <p:cNvPr id="14339" name="Content Placeholder 4" descr="The beginning.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447800" y="1676400"/>
            <a:ext cx="6142037" cy="4605721"/>
          </a:xfrm>
          <a:ln w="76200">
            <a:solidFill>
              <a:srgbClr val="002060"/>
            </a:solidFill>
            <a:miter lim="800000"/>
            <a:headEnd/>
            <a:tailEnd/>
          </a:ln>
        </p:spPr>
      </p:pic>
      <p:sp>
        <p:nvSpPr>
          <p:cNvPr id="14340" name="TextBox 3"/>
          <p:cNvSpPr txBox="1">
            <a:spLocks noChangeArrowheads="1"/>
          </p:cNvSpPr>
          <p:nvPr/>
        </p:nvSpPr>
        <p:spPr bwMode="auto">
          <a:xfrm>
            <a:off x="2590800" y="228600"/>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b="1" dirty="0">
                <a:solidFill>
                  <a:srgbClr val="002060"/>
                </a:solidFill>
              </a:rPr>
              <a:t>STEP 3</a:t>
            </a:r>
            <a:endParaRPr lang="en-US" sz="2800" dirty="0"/>
          </a:p>
        </p:txBody>
      </p:sp>
    </p:spTree>
    <p:extLst>
      <p:ext uri="{BB962C8B-B14F-4D97-AF65-F5344CB8AC3E}">
        <p14:creationId xmlns:p14="http://schemas.microsoft.com/office/powerpoint/2010/main" val="18897561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eaLnBrk="1" fontAlgn="auto" hangingPunct="1">
              <a:spcAft>
                <a:spcPts val="0"/>
              </a:spcAft>
              <a:defRPr/>
            </a:pPr>
            <a:r>
              <a:rPr lang="en-US" sz="3200" dirty="0" smtClean="0">
                <a:solidFill>
                  <a:srgbClr val="002060"/>
                </a:solidFill>
                <a:ea typeface="+mj-ea"/>
                <a:cs typeface="+mj-cs"/>
              </a:rPr>
              <a:t/>
            </a:r>
            <a:br>
              <a:rPr lang="en-US" sz="3200" dirty="0" smtClean="0">
                <a:solidFill>
                  <a:srgbClr val="002060"/>
                </a:solidFill>
                <a:ea typeface="+mj-ea"/>
                <a:cs typeface="+mj-cs"/>
              </a:rPr>
            </a:br>
            <a:r>
              <a:rPr lang="en-US" sz="2200" dirty="0" smtClean="0">
                <a:solidFill>
                  <a:srgbClr val="002060"/>
                </a:solidFill>
                <a:latin typeface="Arial"/>
                <a:ea typeface="+mj-ea"/>
                <a:cs typeface="Arial"/>
              </a:rPr>
              <a:t>Excavate, and haul off site, the existing base to the required depth to accommodate the structural footing </a:t>
            </a:r>
          </a:p>
        </p:txBody>
      </p:sp>
      <p:pic>
        <p:nvPicPr>
          <p:cNvPr id="15363" name="Content Placeholder 4" descr="The hole for the structure has been dug.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549418" y="1661739"/>
            <a:ext cx="6116620" cy="4586661"/>
          </a:xfrm>
          <a:ln w="76200">
            <a:solidFill>
              <a:srgbClr val="002060"/>
            </a:solidFill>
            <a:miter lim="800000"/>
            <a:headEnd/>
            <a:tailEnd/>
          </a:ln>
        </p:spPr>
      </p:pic>
      <p:sp>
        <p:nvSpPr>
          <p:cNvPr id="15364" name="TextBox 3"/>
          <p:cNvSpPr txBox="1">
            <a:spLocks noChangeArrowheads="1"/>
          </p:cNvSpPr>
          <p:nvPr/>
        </p:nvSpPr>
        <p:spPr bwMode="auto">
          <a:xfrm>
            <a:off x="3048000" y="228600"/>
            <a:ext cx="274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b="1" dirty="0">
                <a:solidFill>
                  <a:srgbClr val="002060"/>
                </a:solidFill>
              </a:rPr>
              <a:t>STEP 4</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2800" b="1" dirty="0">
                <a:solidFill>
                  <a:srgbClr val="002060"/>
                </a:solidFill>
                <a:latin typeface="Arial"/>
                <a:cs typeface="Arial"/>
              </a:rPr>
              <a:t>STRUCTURAL FOOTING</a:t>
            </a:r>
          </a:p>
        </p:txBody>
      </p:sp>
      <p:sp>
        <p:nvSpPr>
          <p:cNvPr id="16387" name="TextBox 3"/>
          <p:cNvSpPr txBox="1">
            <a:spLocks noChangeArrowheads="1"/>
          </p:cNvSpPr>
          <p:nvPr/>
        </p:nvSpPr>
        <p:spPr bwMode="auto">
          <a:xfrm>
            <a:off x="685800" y="1676400"/>
            <a:ext cx="8077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None/>
            </a:pPr>
            <a:r>
              <a:rPr lang="en-US" sz="2400" dirty="0">
                <a:solidFill>
                  <a:srgbClr val="002060"/>
                </a:solidFill>
                <a:latin typeface="Arial"/>
                <a:cs typeface="Arial"/>
              </a:rPr>
              <a:t>The structural footing is a concrete footing placed 16</a:t>
            </a:r>
            <a:r>
              <a:rPr lang="ja-JP" altLang="en-US" sz="2400" dirty="0">
                <a:solidFill>
                  <a:srgbClr val="002060"/>
                </a:solidFill>
                <a:latin typeface="Arial"/>
                <a:cs typeface="Arial"/>
              </a:rPr>
              <a:t>”</a:t>
            </a:r>
            <a:r>
              <a:rPr lang="en-US" altLang="ja-JP" sz="2400" dirty="0">
                <a:solidFill>
                  <a:srgbClr val="002060"/>
                </a:solidFill>
                <a:latin typeface="Arial"/>
                <a:cs typeface="Arial"/>
              </a:rPr>
              <a:t> below finished grade to a depth determined by others. Varying geotechnical conditions and temperatures typically determine the required depth. Consultation with an engineer or local contractor is highly recommended. Load specifications are to be equal to or greater than the existing or proposed driveway design.</a:t>
            </a:r>
            <a:endParaRPr lang="en-US" sz="2400" dirty="0">
              <a:solidFill>
                <a:srgbClr val="00206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descr="IMG_0389.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1465263" y="2057400"/>
            <a:ext cx="6313487" cy="4373563"/>
          </a:xfrm>
          <a:ln w="76200">
            <a:solidFill>
              <a:srgbClr val="002060"/>
            </a:solidFill>
            <a:miter lim="800000"/>
            <a:headEnd/>
            <a:tailEnd/>
          </a:ln>
        </p:spPr>
      </p:pic>
      <p:sp>
        <p:nvSpPr>
          <p:cNvPr id="17411" name="TextBox 4"/>
          <p:cNvSpPr txBox="1">
            <a:spLocks noChangeArrowheads="1"/>
          </p:cNvSpPr>
          <p:nvPr/>
        </p:nvSpPr>
        <p:spPr bwMode="auto">
          <a:xfrm>
            <a:off x="304800" y="762000"/>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dirty="0" smtClean="0">
                <a:solidFill>
                  <a:srgbClr val="002060"/>
                </a:solidFill>
                <a:latin typeface="Arial"/>
                <a:cs typeface="Arial"/>
              </a:rPr>
              <a:t>Place </a:t>
            </a:r>
            <a:r>
              <a:rPr lang="en-US" sz="2000" dirty="0">
                <a:solidFill>
                  <a:srgbClr val="002060"/>
                </a:solidFill>
                <a:latin typeface="Arial"/>
                <a:cs typeface="Arial"/>
              </a:rPr>
              <a:t>the 4</a:t>
            </a:r>
            <a:r>
              <a:rPr lang="ja-JP" altLang="en-US" sz="2000" dirty="0">
                <a:solidFill>
                  <a:srgbClr val="002060"/>
                </a:solidFill>
                <a:latin typeface="Arial"/>
                <a:cs typeface="Arial"/>
              </a:rPr>
              <a:t>”</a:t>
            </a:r>
            <a:r>
              <a:rPr lang="en-US" altLang="ja-JP" sz="2000" dirty="0">
                <a:solidFill>
                  <a:srgbClr val="002060"/>
                </a:solidFill>
                <a:latin typeface="Arial"/>
                <a:cs typeface="Arial"/>
              </a:rPr>
              <a:t> drain to storm sewer or exit point, centered both directions in the rough opening, leaving the </a:t>
            </a:r>
            <a:r>
              <a:rPr lang="ja-JP" altLang="en-US" sz="2000" dirty="0">
                <a:solidFill>
                  <a:srgbClr val="002060"/>
                </a:solidFill>
                <a:latin typeface="Arial"/>
                <a:cs typeface="Arial"/>
              </a:rPr>
              <a:t>“</a:t>
            </a:r>
            <a:r>
              <a:rPr lang="en-US" altLang="ja-JP" sz="2000" dirty="0">
                <a:solidFill>
                  <a:srgbClr val="002060"/>
                </a:solidFill>
                <a:latin typeface="Arial"/>
                <a:cs typeface="Arial"/>
              </a:rPr>
              <a:t>stub up </a:t>
            </a:r>
            <a:r>
              <a:rPr lang="ja-JP" altLang="en-US" sz="2000" dirty="0">
                <a:solidFill>
                  <a:srgbClr val="002060"/>
                </a:solidFill>
                <a:latin typeface="Arial"/>
                <a:cs typeface="Arial"/>
              </a:rPr>
              <a:t>“</a:t>
            </a:r>
            <a:r>
              <a:rPr lang="en-US" altLang="ja-JP" sz="2000" dirty="0">
                <a:solidFill>
                  <a:srgbClr val="002060"/>
                </a:solidFill>
                <a:latin typeface="Arial"/>
                <a:cs typeface="Arial"/>
              </a:rPr>
              <a:t>  high (above finished grade) to be cut off at the time of placing the gate unit.</a:t>
            </a:r>
            <a:endParaRPr lang="en-US" sz="2000" dirty="0">
              <a:latin typeface="Arial"/>
              <a:cs typeface="Arial"/>
            </a:endParaRPr>
          </a:p>
        </p:txBody>
      </p:sp>
      <p:sp>
        <p:nvSpPr>
          <p:cNvPr id="2" name="TextBox 1"/>
          <p:cNvSpPr txBox="1"/>
          <p:nvPr/>
        </p:nvSpPr>
        <p:spPr>
          <a:xfrm>
            <a:off x="3124200" y="228600"/>
            <a:ext cx="2590800" cy="523220"/>
          </a:xfrm>
          <a:prstGeom prst="rect">
            <a:avLst/>
          </a:prstGeom>
          <a:noFill/>
        </p:spPr>
        <p:txBody>
          <a:bodyPr wrap="square" rtlCol="0">
            <a:spAutoFit/>
          </a:bodyPr>
          <a:lstStyle/>
          <a:p>
            <a:pPr algn="ctr"/>
            <a:r>
              <a:rPr lang="en-US" sz="2800" b="1" dirty="0" smtClean="0">
                <a:solidFill>
                  <a:schemeClr val="tx2"/>
                </a:solidFill>
              </a:rPr>
              <a:t>STEP 5</a:t>
            </a:r>
            <a:endParaRPr lang="en-US" sz="2800" b="1"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762000" y="838200"/>
            <a:ext cx="777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dirty="0" smtClean="0">
                <a:solidFill>
                  <a:srgbClr val="002060"/>
                </a:solidFill>
              </a:rPr>
              <a:t>Place </a:t>
            </a:r>
            <a:r>
              <a:rPr lang="en-US" sz="2000" dirty="0">
                <a:solidFill>
                  <a:srgbClr val="002060"/>
                </a:solidFill>
              </a:rPr>
              <a:t>re-bar and concrete for structural footing (first lift)</a:t>
            </a:r>
            <a:endParaRPr lang="en-US" sz="2000" dirty="0"/>
          </a:p>
        </p:txBody>
      </p:sp>
      <p:pic>
        <p:nvPicPr>
          <p:cNvPr id="18435" name="Picture 3"/>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391153" y="1676400"/>
            <a:ext cx="6198686" cy="4648200"/>
          </a:xfrm>
          <a:noFill/>
          <a:ln w="76200">
            <a:solidFill>
              <a:srgbClr val="002060"/>
            </a:solidFill>
            <a:miter lim="800000"/>
            <a:headEnd/>
            <a:tailEnd/>
          </a:ln>
        </p:spPr>
      </p:pic>
      <p:sp>
        <p:nvSpPr>
          <p:cNvPr id="2" name="TextBox 1"/>
          <p:cNvSpPr txBox="1"/>
          <p:nvPr/>
        </p:nvSpPr>
        <p:spPr>
          <a:xfrm>
            <a:off x="3124200" y="228600"/>
            <a:ext cx="2590800" cy="523220"/>
          </a:xfrm>
          <a:prstGeom prst="rect">
            <a:avLst/>
          </a:prstGeom>
          <a:noFill/>
        </p:spPr>
        <p:txBody>
          <a:bodyPr wrap="square" rtlCol="0">
            <a:spAutoFit/>
          </a:bodyPr>
          <a:lstStyle/>
          <a:p>
            <a:pPr algn="ctr" eaLnBrk="1" hangingPunct="1"/>
            <a:r>
              <a:rPr lang="en-US" sz="2800" b="1" dirty="0" smtClean="0">
                <a:solidFill>
                  <a:srgbClr val="002060"/>
                </a:solidFill>
              </a:rPr>
              <a:t>STEP 6</a:t>
            </a:r>
            <a:endParaRPr lang="en-US" sz="2800" b="1"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4" descr="IMG_0377.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77925" y="1600200"/>
            <a:ext cx="6788150" cy="4525963"/>
          </a:xfrm>
          <a:ln w="76200">
            <a:solidFill>
              <a:srgbClr val="002060"/>
            </a:solidFill>
            <a:miter lim="800000"/>
            <a:headEnd/>
            <a:tailEnd/>
          </a:ln>
        </p:spPr>
      </p:pic>
      <p:sp>
        <p:nvSpPr>
          <p:cNvPr id="19459" name="TextBox 6"/>
          <p:cNvSpPr txBox="1">
            <a:spLocks noChangeArrowheads="1"/>
          </p:cNvSpPr>
          <p:nvPr/>
        </p:nvSpPr>
        <p:spPr bwMode="auto">
          <a:xfrm>
            <a:off x="838200" y="304800"/>
            <a:ext cx="769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a:solidFill>
                  <a:srgbClr val="002060"/>
                </a:solidFill>
              </a:rPr>
              <a:t>STEP 7</a:t>
            </a:r>
          </a:p>
          <a:p>
            <a:pPr eaLnBrk="1" hangingPunct="1"/>
            <a:r>
              <a:rPr lang="en-US">
                <a:solidFill>
                  <a:srgbClr val="002060"/>
                </a:solidFill>
              </a:rPr>
              <a:t>Remove all crating material from the gate unit. Including the wiper wall support angles and square tubing shims.</a:t>
            </a: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3" descr="IMG_0382.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77925" y="1600200"/>
            <a:ext cx="6788150" cy="4525963"/>
          </a:xfrm>
          <a:ln w="76200">
            <a:solidFill>
              <a:srgbClr val="002060"/>
            </a:solidFill>
            <a:miter lim="800000"/>
            <a:headEnd/>
            <a:tailEnd/>
          </a:ln>
        </p:spPr>
      </p:pic>
      <p:sp>
        <p:nvSpPr>
          <p:cNvPr id="20483" name="TextBox 8"/>
          <p:cNvSpPr txBox="1">
            <a:spLocks noChangeArrowheads="1"/>
          </p:cNvSpPr>
          <p:nvPr/>
        </p:nvSpPr>
        <p:spPr bwMode="auto">
          <a:xfrm>
            <a:off x="762000" y="228600"/>
            <a:ext cx="7620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a:solidFill>
                  <a:srgbClr val="002060"/>
                </a:solidFill>
              </a:rPr>
              <a:t>STEP 8</a:t>
            </a:r>
          </a:p>
          <a:p>
            <a:pPr eaLnBrk="1" hangingPunct="1"/>
            <a:r>
              <a:rPr lang="en-US">
                <a:solidFill>
                  <a:srgbClr val="002060"/>
                </a:solidFill>
              </a:rPr>
              <a:t>Using a spreader-bar of adequate length to make a two point lift, lift the gate unit from the trailer and swing it into position over the rough opening. </a:t>
            </a: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3" descr="IMG_0381.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066800" y="1143000"/>
            <a:ext cx="6789738" cy="4525963"/>
          </a:xfrm>
          <a:ln w="76200">
            <a:solidFill>
              <a:srgbClr val="002060"/>
            </a:solidFill>
            <a:miter lim="800000"/>
            <a:headEnd/>
            <a:tailEnd/>
          </a:ln>
        </p:spPr>
      </p:pic>
      <p:sp>
        <p:nvSpPr>
          <p:cNvPr id="3" name="Right Arrow 2"/>
          <p:cNvSpPr/>
          <p:nvPr/>
        </p:nvSpPr>
        <p:spPr>
          <a:xfrm rot="20063217" flipV="1">
            <a:off x="2922588" y="3794125"/>
            <a:ext cx="2019300" cy="1190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08" name="TextBox 3"/>
          <p:cNvSpPr txBox="1">
            <a:spLocks noChangeArrowheads="1"/>
          </p:cNvSpPr>
          <p:nvPr/>
        </p:nvSpPr>
        <p:spPr bwMode="auto">
          <a:xfrm>
            <a:off x="1143000" y="4038600"/>
            <a:ext cx="2792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b="1">
                <a:solidFill>
                  <a:srgbClr val="C00000"/>
                </a:solidFill>
              </a:rPr>
              <a:t>Spreader</a:t>
            </a:r>
            <a:r>
              <a:rPr lang="en-US" sz="1200" b="1">
                <a:solidFill>
                  <a:srgbClr val="C00000"/>
                </a:solidFill>
              </a:rPr>
              <a:t>  </a:t>
            </a:r>
            <a:r>
              <a:rPr lang="en-US" sz="2000" b="1">
                <a:solidFill>
                  <a:srgbClr val="C00000"/>
                </a:solidFill>
              </a:rPr>
              <a:t>Bar</a:t>
            </a:r>
            <a:endParaRPr lang="en-US" sz="1200" b="1">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3" descr="IMG_0382.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1219200"/>
            <a:ext cx="6789738" cy="45259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p:cNvSpPr>
            <a:spLocks noGrp="1"/>
          </p:cNvSpPr>
          <p:nvPr>
            <p:ph type="body" idx="1"/>
          </p:nvPr>
        </p:nvSpPr>
        <p:spPr>
          <a:xfrm>
            <a:off x="762000" y="2209800"/>
            <a:ext cx="7772400" cy="1500188"/>
          </a:xfrm>
        </p:spPr>
        <p:txBody>
          <a:bodyPr/>
          <a:lstStyle/>
          <a:p>
            <a:pPr algn="ctr" eaLnBrk="1" hangingPunct="1"/>
            <a:r>
              <a:rPr lang="en-US" sz="3600" dirty="0">
                <a:solidFill>
                  <a:srgbClr val="002060"/>
                </a:solidFill>
                <a:latin typeface="Arial"/>
                <a:cs typeface="Arial"/>
              </a:rPr>
              <a:t>COMPONENT IDENTIFICATION</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IMG_0388.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1219200"/>
            <a:ext cx="6789738" cy="45259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descr="IMG_0413.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77925" y="1600200"/>
            <a:ext cx="6788150" cy="4525963"/>
          </a:xfrm>
          <a:ln w="76200">
            <a:solidFill>
              <a:srgbClr val="002060"/>
            </a:solidFill>
            <a:miter lim="800000"/>
            <a:headEnd/>
            <a:tailEnd/>
          </a:ln>
        </p:spPr>
      </p:pic>
      <p:sp>
        <p:nvSpPr>
          <p:cNvPr id="24579" name="TextBox 3"/>
          <p:cNvSpPr txBox="1">
            <a:spLocks noChangeArrowheads="1"/>
          </p:cNvSpPr>
          <p:nvPr/>
        </p:nvSpPr>
        <p:spPr bwMode="auto">
          <a:xfrm>
            <a:off x="533400" y="228600"/>
            <a:ext cx="7848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a:solidFill>
                  <a:srgbClr val="002060"/>
                </a:solidFill>
              </a:rPr>
              <a:t>STEP 9</a:t>
            </a:r>
          </a:p>
          <a:p>
            <a:pPr eaLnBrk="1" hangingPunct="1"/>
            <a:r>
              <a:rPr lang="en-US">
                <a:solidFill>
                  <a:srgbClr val="002060"/>
                </a:solidFill>
              </a:rPr>
              <a:t>Leaving the gate unit suspended over the rough opening, screw the leveling bolts (provided) into the installation bracket approximately 1 ½</a:t>
            </a:r>
            <a:r>
              <a:rPr lang="ja-JP" altLang="en-US">
                <a:solidFill>
                  <a:srgbClr val="002060"/>
                </a:solidFill>
              </a:rPr>
              <a:t>”</a:t>
            </a:r>
            <a:r>
              <a:rPr lang="en-US" altLang="ja-JP">
                <a:solidFill>
                  <a:srgbClr val="002060"/>
                </a:solidFill>
              </a:rPr>
              <a:t> – 2</a:t>
            </a:r>
            <a:r>
              <a:rPr lang="ja-JP" altLang="en-US">
                <a:solidFill>
                  <a:srgbClr val="002060"/>
                </a:solidFill>
              </a:rPr>
              <a:t>”</a:t>
            </a:r>
            <a:r>
              <a:rPr lang="en-US" altLang="ja-JP">
                <a:solidFill>
                  <a:srgbClr val="002060"/>
                </a:solidFill>
              </a:rPr>
              <a:t>. When the gate unit is placed it should be very close to finished grade.</a:t>
            </a:r>
            <a:endParaRPr lang="en-US"/>
          </a:p>
        </p:txBody>
      </p:sp>
      <p:sp>
        <p:nvSpPr>
          <p:cNvPr id="4" name="Right Arrow 3"/>
          <p:cNvSpPr/>
          <p:nvPr/>
        </p:nvSpPr>
        <p:spPr>
          <a:xfrm>
            <a:off x="3048000" y="4830763"/>
            <a:ext cx="1143000" cy="4603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81" name="TextBox 4"/>
          <p:cNvSpPr txBox="1">
            <a:spLocks noChangeArrowheads="1"/>
          </p:cNvSpPr>
          <p:nvPr/>
        </p:nvSpPr>
        <p:spPr bwMode="auto">
          <a:xfrm>
            <a:off x="1447800" y="46482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rgbClr val="C00000"/>
                </a:solidFill>
              </a:rPr>
              <a:t>Leveling Bolt</a:t>
            </a:r>
            <a:endParaRPr lang="en-US" b="1"/>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descr="IMG_0415.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219200" y="1295400"/>
            <a:ext cx="6789738" cy="45259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descr="IMG_0404.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3505200" y="2057400"/>
            <a:ext cx="3048000" cy="4573588"/>
          </a:xfrm>
          <a:ln w="76200">
            <a:solidFill>
              <a:srgbClr val="002060"/>
            </a:solidFill>
            <a:miter lim="800000"/>
            <a:headEnd/>
            <a:tailEnd/>
          </a:ln>
        </p:spPr>
      </p:pic>
      <p:sp>
        <p:nvSpPr>
          <p:cNvPr id="26627" name="TextBox 5"/>
          <p:cNvSpPr txBox="1">
            <a:spLocks noChangeArrowheads="1"/>
          </p:cNvSpPr>
          <p:nvPr/>
        </p:nvSpPr>
        <p:spPr bwMode="auto">
          <a:xfrm>
            <a:off x="304800" y="152400"/>
            <a:ext cx="85344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a:solidFill>
                  <a:srgbClr val="002060"/>
                </a:solidFill>
              </a:rPr>
              <a:t>STEP 10</a:t>
            </a:r>
          </a:p>
          <a:p>
            <a:pPr eaLnBrk="1" hangingPunct="1"/>
            <a:r>
              <a:rPr lang="en-US">
                <a:solidFill>
                  <a:srgbClr val="002060"/>
                </a:solidFill>
              </a:rPr>
              <a:t>Cut off the 4</a:t>
            </a:r>
            <a:r>
              <a:rPr lang="ja-JP" altLang="en-US">
                <a:solidFill>
                  <a:srgbClr val="002060"/>
                </a:solidFill>
              </a:rPr>
              <a:t>”</a:t>
            </a:r>
            <a:r>
              <a:rPr lang="en-US" altLang="ja-JP">
                <a:solidFill>
                  <a:srgbClr val="002060"/>
                </a:solidFill>
              </a:rPr>
              <a:t> drain to allow the leveling bolts to sit firmly on the structural footing when the gate is placed. </a:t>
            </a:r>
            <a:br>
              <a:rPr lang="en-US" altLang="ja-JP">
                <a:solidFill>
                  <a:srgbClr val="002060"/>
                </a:solidFill>
              </a:rPr>
            </a:br>
            <a:r>
              <a:rPr lang="en-US" altLang="ja-JP" b="1">
                <a:solidFill>
                  <a:srgbClr val="002060"/>
                </a:solidFill>
              </a:rPr>
              <a:t>NOTE: </a:t>
            </a:r>
            <a:r>
              <a:rPr lang="en-US" altLang="ja-JP">
                <a:solidFill>
                  <a:srgbClr val="002060"/>
                </a:solidFill>
              </a:rPr>
              <a:t>Using a site level, make a mark on the 4</a:t>
            </a:r>
            <a:r>
              <a:rPr lang="ja-JP" altLang="en-US">
                <a:solidFill>
                  <a:srgbClr val="002060"/>
                </a:solidFill>
              </a:rPr>
              <a:t>”</a:t>
            </a:r>
            <a:r>
              <a:rPr lang="en-US" altLang="ja-JP">
                <a:solidFill>
                  <a:srgbClr val="002060"/>
                </a:solidFill>
              </a:rPr>
              <a:t> pipe at finished grade. Measure down from finished grade 4 ½</a:t>
            </a:r>
            <a:r>
              <a:rPr lang="ja-JP" altLang="en-US">
                <a:solidFill>
                  <a:srgbClr val="002060"/>
                </a:solidFill>
              </a:rPr>
              <a:t>”</a:t>
            </a:r>
            <a:r>
              <a:rPr lang="en-US" altLang="ja-JP">
                <a:solidFill>
                  <a:srgbClr val="002060"/>
                </a:solidFill>
              </a:rPr>
              <a:t> and cut off the pipe. This will leave some pipe in the pan to be finished later.</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descr="IMG_0406.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1066800"/>
            <a:ext cx="6789738" cy="45259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IMG_0407.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219200" y="1066800"/>
            <a:ext cx="6789738" cy="45259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descr="IMG_0409.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066800" y="1676400"/>
            <a:ext cx="6788150" cy="4525963"/>
          </a:xfrm>
          <a:ln w="76200">
            <a:solidFill>
              <a:srgbClr val="002060"/>
            </a:solidFill>
            <a:miter lim="800000"/>
            <a:headEnd/>
            <a:tailEnd/>
          </a:ln>
        </p:spPr>
      </p:pic>
      <p:sp>
        <p:nvSpPr>
          <p:cNvPr id="29699" name="TextBox 3"/>
          <p:cNvSpPr txBox="1">
            <a:spLocks noChangeArrowheads="1"/>
          </p:cNvSpPr>
          <p:nvPr/>
        </p:nvSpPr>
        <p:spPr bwMode="auto">
          <a:xfrm>
            <a:off x="533400" y="304800"/>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a:solidFill>
                  <a:srgbClr val="002060"/>
                </a:solidFill>
              </a:rPr>
              <a:t>STEP 11</a:t>
            </a:r>
          </a:p>
          <a:p>
            <a:pPr eaLnBrk="1" hangingPunct="1"/>
            <a:r>
              <a:rPr lang="en-US">
                <a:solidFill>
                  <a:srgbClr val="002060"/>
                </a:solidFill>
              </a:rPr>
              <a:t>Place the gate unit in the rough opening making sure to keep the gate unit square with the existing structure before anchoring</a:t>
            </a: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descr="IMG_0417.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2286000"/>
            <a:ext cx="6477000" cy="4318000"/>
          </a:xfrm>
          <a:ln w="76200">
            <a:solidFill>
              <a:srgbClr val="002060"/>
            </a:solidFill>
            <a:miter lim="800000"/>
            <a:headEnd/>
            <a:tailEnd/>
          </a:ln>
        </p:spPr>
      </p:pic>
      <p:sp>
        <p:nvSpPr>
          <p:cNvPr id="30723" name="TextBox 7"/>
          <p:cNvSpPr txBox="1">
            <a:spLocks noChangeArrowheads="1"/>
          </p:cNvSpPr>
          <p:nvPr/>
        </p:nvSpPr>
        <p:spPr bwMode="auto">
          <a:xfrm>
            <a:off x="304800" y="228600"/>
            <a:ext cx="84582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b="1">
                <a:solidFill>
                  <a:srgbClr val="002060"/>
                </a:solidFill>
              </a:rPr>
              <a:t>STEP 12</a:t>
            </a:r>
          </a:p>
          <a:p>
            <a:pPr eaLnBrk="1" hangingPunct="1"/>
            <a:r>
              <a:rPr lang="en-US">
                <a:solidFill>
                  <a:srgbClr val="002060"/>
                </a:solidFill>
              </a:rPr>
              <a:t>Level the gate unit to match existing grade.</a:t>
            </a:r>
            <a:br>
              <a:rPr lang="en-US">
                <a:solidFill>
                  <a:srgbClr val="002060"/>
                </a:solidFill>
              </a:rPr>
            </a:br>
            <a:r>
              <a:rPr lang="en-US" b="1">
                <a:solidFill>
                  <a:srgbClr val="002060"/>
                </a:solidFill>
              </a:rPr>
              <a:t>NOTE: </a:t>
            </a:r>
            <a:r>
              <a:rPr lang="en-US">
                <a:solidFill>
                  <a:srgbClr val="002060"/>
                </a:solidFill>
              </a:rPr>
              <a:t>Using a site level, shoot several points on the existing concrete (both sides) to determine an </a:t>
            </a:r>
            <a:r>
              <a:rPr lang="ja-JP" altLang="en-US">
                <a:solidFill>
                  <a:srgbClr val="002060"/>
                </a:solidFill>
              </a:rPr>
              <a:t>“</a:t>
            </a:r>
            <a:r>
              <a:rPr lang="en-US" altLang="ja-JP">
                <a:solidFill>
                  <a:srgbClr val="002060"/>
                </a:solidFill>
              </a:rPr>
              <a:t>average</a:t>
            </a:r>
            <a:r>
              <a:rPr lang="ja-JP" altLang="en-US">
                <a:solidFill>
                  <a:srgbClr val="002060"/>
                </a:solidFill>
              </a:rPr>
              <a:t>”</a:t>
            </a:r>
            <a:r>
              <a:rPr lang="en-US" altLang="ja-JP">
                <a:solidFill>
                  <a:srgbClr val="002060"/>
                </a:solidFill>
              </a:rPr>
              <a:t> finished grade. Placing the mast on the finish angles of the gate unit, take shot at every leveling bolt location and use the leveling bolts to bring the gate unit to </a:t>
            </a:r>
            <a:r>
              <a:rPr lang="ja-JP" altLang="en-US">
                <a:solidFill>
                  <a:srgbClr val="002060"/>
                </a:solidFill>
              </a:rPr>
              <a:t>“</a:t>
            </a:r>
            <a:r>
              <a:rPr lang="en-US" altLang="ja-JP">
                <a:solidFill>
                  <a:srgbClr val="002060"/>
                </a:solidFill>
              </a:rPr>
              <a:t>average</a:t>
            </a:r>
            <a:r>
              <a:rPr lang="ja-JP" altLang="en-US">
                <a:solidFill>
                  <a:srgbClr val="002060"/>
                </a:solidFill>
              </a:rPr>
              <a:t>”</a:t>
            </a:r>
            <a:r>
              <a:rPr lang="en-US" altLang="ja-JP">
                <a:solidFill>
                  <a:srgbClr val="002060"/>
                </a:solidFill>
              </a:rPr>
              <a:t> finished grade.</a:t>
            </a:r>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descr="IMG_0417.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990600"/>
            <a:ext cx="6789738" cy="45259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z="3200" b="1">
                <a:solidFill>
                  <a:srgbClr val="002060"/>
                </a:solidFill>
                <a:latin typeface="Calibri" charset="0"/>
              </a:rPr>
              <a:t>STEP 13</a:t>
            </a:r>
            <a:r>
              <a:rPr lang="en-US" sz="3200">
                <a:solidFill>
                  <a:srgbClr val="002060"/>
                </a:solidFill>
                <a:latin typeface="Calibri" charset="0"/>
              </a:rPr>
              <a:t/>
            </a:r>
            <a:br>
              <a:rPr lang="en-US" sz="3200">
                <a:solidFill>
                  <a:srgbClr val="002060"/>
                </a:solidFill>
                <a:latin typeface="Calibri" charset="0"/>
              </a:rPr>
            </a:br>
            <a:r>
              <a:rPr lang="en-US" sz="2400">
                <a:solidFill>
                  <a:srgbClr val="002060"/>
                </a:solidFill>
                <a:latin typeface="Calibri" charset="0"/>
              </a:rPr>
              <a:t>Anchor the  gate unit to the structural footing.</a:t>
            </a:r>
            <a:endParaRPr lang="en-US" sz="3600">
              <a:solidFill>
                <a:srgbClr val="002060"/>
              </a:solidFill>
              <a:latin typeface="Calibri" charset="0"/>
            </a:endParaRPr>
          </a:p>
        </p:txBody>
      </p:sp>
      <p:sp>
        <p:nvSpPr>
          <p:cNvPr id="32771" name="Content Placeholder 2"/>
          <p:cNvSpPr>
            <a:spLocks noGrp="1"/>
          </p:cNvSpPr>
          <p:nvPr>
            <p:ph idx="1"/>
          </p:nvPr>
        </p:nvSpPr>
        <p:spPr>
          <a:xfrm>
            <a:off x="152400" y="1371600"/>
            <a:ext cx="8839200" cy="5105400"/>
          </a:xfrm>
        </p:spPr>
        <p:txBody>
          <a:bodyPr/>
          <a:lstStyle/>
          <a:p>
            <a:pPr eaLnBrk="1" hangingPunct="1">
              <a:buFont typeface="Arial" charset="0"/>
              <a:buNone/>
            </a:pPr>
            <a:r>
              <a:rPr lang="en-US">
                <a:latin typeface="Calibri" charset="0"/>
              </a:rPr>
              <a:t>    </a:t>
            </a:r>
            <a:r>
              <a:rPr lang="en-US" sz="2000">
                <a:solidFill>
                  <a:srgbClr val="002060"/>
                </a:solidFill>
                <a:latin typeface="Calibri" charset="0"/>
              </a:rPr>
              <a:t>Using a rotor hammer and a 9/16</a:t>
            </a:r>
            <a:r>
              <a:rPr lang="ja-JP" altLang="en-US" sz="2000">
                <a:solidFill>
                  <a:srgbClr val="002060"/>
                </a:solidFill>
                <a:latin typeface="Calibri" charset="0"/>
              </a:rPr>
              <a:t>”</a:t>
            </a:r>
            <a:r>
              <a:rPr lang="en-US" altLang="ja-JP" sz="2000">
                <a:solidFill>
                  <a:srgbClr val="002060"/>
                </a:solidFill>
                <a:latin typeface="Calibri" charset="0"/>
              </a:rPr>
              <a:t> masonry bit (provided) drill a minimum of 6</a:t>
            </a:r>
            <a:r>
              <a:rPr lang="ja-JP" altLang="en-US" sz="2000">
                <a:solidFill>
                  <a:srgbClr val="002060"/>
                </a:solidFill>
                <a:latin typeface="Calibri" charset="0"/>
              </a:rPr>
              <a:t>”</a:t>
            </a:r>
            <a:r>
              <a:rPr lang="en-US" altLang="ja-JP" sz="2000">
                <a:solidFill>
                  <a:srgbClr val="002060"/>
                </a:solidFill>
                <a:latin typeface="Calibri" charset="0"/>
              </a:rPr>
              <a:t> into the structural footing by placing the into the anchor holes located adjacent to the leveling bolts. Once the holes are all drilled, it is vey important to remove all dust from the holes by using a vacuum or compressed air. After the holes are thoroughly cleaned you can then drop the epoxy capsules (provided) into the holes. Place the ½</a:t>
            </a:r>
            <a:r>
              <a:rPr lang="ja-JP" altLang="en-US" sz="2000">
                <a:solidFill>
                  <a:srgbClr val="002060"/>
                </a:solidFill>
                <a:latin typeface="Calibri" charset="0"/>
              </a:rPr>
              <a:t>”</a:t>
            </a:r>
            <a:r>
              <a:rPr lang="en-US" altLang="ja-JP" sz="2000">
                <a:solidFill>
                  <a:srgbClr val="002060"/>
                </a:solidFill>
                <a:latin typeface="Calibri" charset="0"/>
              </a:rPr>
              <a:t> stainless all-thread bolts into the holes and strike with a hammer to ensure that the capsule is broken and the epoxy is released. Allow the anchor bolts to </a:t>
            </a:r>
            <a:r>
              <a:rPr lang="ja-JP" altLang="en-US" sz="2000">
                <a:solidFill>
                  <a:srgbClr val="002060"/>
                </a:solidFill>
                <a:latin typeface="Calibri" charset="0"/>
              </a:rPr>
              <a:t>“</a:t>
            </a:r>
            <a:r>
              <a:rPr lang="en-US" altLang="ja-JP" sz="2000">
                <a:solidFill>
                  <a:srgbClr val="002060"/>
                </a:solidFill>
                <a:latin typeface="Calibri" charset="0"/>
              </a:rPr>
              <a:t>set</a:t>
            </a:r>
            <a:r>
              <a:rPr lang="ja-JP" altLang="en-US" sz="2000">
                <a:solidFill>
                  <a:srgbClr val="002060"/>
                </a:solidFill>
                <a:latin typeface="Calibri" charset="0"/>
              </a:rPr>
              <a:t>”</a:t>
            </a:r>
            <a:r>
              <a:rPr lang="en-US" altLang="ja-JP" sz="2000">
                <a:solidFill>
                  <a:srgbClr val="002060"/>
                </a:solidFill>
                <a:latin typeface="Calibri" charset="0"/>
              </a:rPr>
              <a:t> for about an hour to an hour and half, depending on the ambient temperature, or until secure. Once set you can then bolt down the unit. Using a grinder with a cut-off wheel, remove the excess all-thread protruding above finished grade. Open the gate and put the prop-rods (located in the pan) into place making sure to use the safety pin to prevent the gate from falling. Repeat the anchoring process using the holes located on the retention arm brackets. The all-thread bolts used on the inside of the pan must be ground off flush with the top of the nuts to ensure proper closing of the gate. Return the gate to the closed position.</a:t>
            </a:r>
            <a:endParaRPr lang="en-US">
              <a:solidFill>
                <a:srgbClr val="002060"/>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1800" dirty="0">
                <a:solidFill>
                  <a:srgbClr val="002060"/>
                </a:solidFill>
                <a:latin typeface="Arial"/>
                <a:cs typeface="Arial"/>
              </a:rPr>
              <a:t>GATE:</a:t>
            </a:r>
          </a:p>
        </p:txBody>
      </p:sp>
      <p:pic>
        <p:nvPicPr>
          <p:cNvPr id="6147" name="Picture Placeholder 4" descr="figure 1-a.jpg"/>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a:stretch>
            <a:fillRect/>
          </a:stretch>
        </p:blipFill>
        <p:spPr>
          <a:ln w="76200">
            <a:solidFill>
              <a:srgbClr val="002060"/>
            </a:solidFill>
            <a:miter lim="800000"/>
            <a:headEnd/>
            <a:tailEnd/>
          </a:ln>
        </p:spPr>
      </p:pic>
      <p:sp>
        <p:nvSpPr>
          <p:cNvPr id="6148" name="Text Placeholder 3"/>
          <p:cNvSpPr>
            <a:spLocks noGrp="1"/>
          </p:cNvSpPr>
          <p:nvPr>
            <p:ph type="body" sz="half" idx="2"/>
          </p:nvPr>
        </p:nvSpPr>
        <p:spPr/>
        <p:txBody>
          <a:bodyPr/>
          <a:lstStyle/>
          <a:p>
            <a:pPr eaLnBrk="1" hangingPunct="1"/>
            <a:r>
              <a:rPr lang="en-US" dirty="0">
                <a:solidFill>
                  <a:srgbClr val="002060"/>
                </a:solidFill>
                <a:latin typeface="Arial"/>
                <a:cs typeface="Arial"/>
              </a:rPr>
              <a:t>The term </a:t>
            </a:r>
            <a:r>
              <a:rPr lang="ja-JP" altLang="en-US" dirty="0">
                <a:solidFill>
                  <a:srgbClr val="002060"/>
                </a:solidFill>
                <a:latin typeface="Arial"/>
                <a:cs typeface="Arial"/>
              </a:rPr>
              <a:t>“</a:t>
            </a:r>
            <a:r>
              <a:rPr lang="en-US" altLang="ja-JP" dirty="0">
                <a:solidFill>
                  <a:srgbClr val="002060"/>
                </a:solidFill>
                <a:latin typeface="Arial"/>
                <a:cs typeface="Arial"/>
              </a:rPr>
              <a:t>gate</a:t>
            </a:r>
            <a:r>
              <a:rPr lang="ja-JP" altLang="en-US" dirty="0">
                <a:solidFill>
                  <a:srgbClr val="002060"/>
                </a:solidFill>
                <a:latin typeface="Arial"/>
                <a:cs typeface="Arial"/>
              </a:rPr>
              <a:t>”</a:t>
            </a:r>
            <a:r>
              <a:rPr lang="en-US" altLang="ja-JP" dirty="0">
                <a:solidFill>
                  <a:srgbClr val="002060"/>
                </a:solidFill>
                <a:latin typeface="Arial"/>
                <a:cs typeface="Arial"/>
              </a:rPr>
              <a:t> refers to the buoyant composite beam itself. Identified here in red.</a:t>
            </a:r>
            <a:endParaRPr lang="en-US" dirty="0">
              <a:solidFill>
                <a:srgbClr val="00206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3" descr="IMG_0418.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219200" y="1066800"/>
            <a:ext cx="6789738" cy="45259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3" descr="IMG_0422.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1143000"/>
            <a:ext cx="6789738" cy="45259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descr="IMG_0424.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295400" y="990600"/>
            <a:ext cx="6789738" cy="45259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descr="IMG_0427.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219200" y="990600"/>
            <a:ext cx="6789738" cy="4525963"/>
          </a:xfrm>
          <a:ln w="76200">
            <a:solidFill>
              <a:srgbClr val="002060"/>
            </a:solidFill>
            <a:miter lim="800000"/>
            <a:headEnd/>
            <a:tailEnd/>
          </a:ln>
        </p:spPr>
      </p:pic>
      <p:sp>
        <p:nvSpPr>
          <p:cNvPr id="3" name="Right Arrow 2"/>
          <p:cNvSpPr/>
          <p:nvPr/>
        </p:nvSpPr>
        <p:spPr>
          <a:xfrm rot="20717239" flipV="1">
            <a:off x="3965575" y="3733800"/>
            <a:ext cx="1828800" cy="7461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68" name="TextBox 3"/>
          <p:cNvSpPr txBox="1">
            <a:spLocks noChangeArrowheads="1"/>
          </p:cNvSpPr>
          <p:nvPr/>
        </p:nvSpPr>
        <p:spPr bwMode="auto">
          <a:xfrm>
            <a:off x="1447800" y="3657600"/>
            <a:ext cx="236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rgbClr val="C00000"/>
                </a:solidFill>
              </a:rPr>
              <a:t>Attach lifting cable with stainless shackles</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3" descr="IMG_0429.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1066800"/>
            <a:ext cx="6789738" cy="48307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descr="IMG_0433.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219200" y="1219200"/>
            <a:ext cx="6789738" cy="4525963"/>
          </a:xfrm>
          <a:ln w="76200">
            <a:solidFill>
              <a:srgbClr val="002060"/>
            </a:solidFill>
            <a:miter lim="800000"/>
            <a:headEnd/>
            <a:tailEnd/>
          </a:ln>
        </p:spPr>
      </p:pic>
      <p:cxnSp>
        <p:nvCxnSpPr>
          <p:cNvPr id="4" name="Straight Arrow Connector 3"/>
          <p:cNvCxnSpPr/>
          <p:nvPr/>
        </p:nvCxnSpPr>
        <p:spPr>
          <a:xfrm rot="10800000">
            <a:off x="1676400" y="3810000"/>
            <a:ext cx="1981200" cy="1371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V="1">
            <a:off x="3124200" y="4114800"/>
            <a:ext cx="1295400" cy="838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8" idx="0"/>
          </p:cNvCxnSpPr>
          <p:nvPr/>
        </p:nvCxnSpPr>
        <p:spPr>
          <a:xfrm rot="5400000" flipH="1" flipV="1">
            <a:off x="4324350" y="4400550"/>
            <a:ext cx="1295400" cy="2667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019800" y="3886200"/>
            <a:ext cx="1752600" cy="1295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5143500" y="4305300"/>
            <a:ext cx="1219200" cy="533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Flowchart: Process 17"/>
          <p:cNvSpPr/>
          <p:nvPr/>
        </p:nvSpPr>
        <p:spPr>
          <a:xfrm>
            <a:off x="3276600" y="5181600"/>
            <a:ext cx="3124200" cy="457200"/>
          </a:xfrm>
          <a:prstGeom prst="flowChart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921" name="TextBox 23"/>
          <p:cNvSpPr txBox="1">
            <a:spLocks noChangeArrowheads="1"/>
          </p:cNvSpPr>
          <p:nvPr/>
        </p:nvSpPr>
        <p:spPr bwMode="auto">
          <a:xfrm>
            <a:off x="3962400" y="52578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rgbClr val="C00000"/>
                </a:solidFill>
              </a:rPr>
              <a:t>Retention Arms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3" descr="IMG_0434.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1066800"/>
            <a:ext cx="6789738" cy="4525963"/>
          </a:xfrm>
          <a:ln w="76200">
            <a:solidFill>
              <a:srgbClr val="002060"/>
            </a:solidFill>
            <a:miter lim="800000"/>
            <a:headEnd/>
            <a:tailEnd/>
          </a:ln>
        </p:spPr>
      </p:pic>
      <p:sp>
        <p:nvSpPr>
          <p:cNvPr id="3" name="Right Arrow 2"/>
          <p:cNvSpPr/>
          <p:nvPr/>
        </p:nvSpPr>
        <p:spPr>
          <a:xfrm rot="17877947">
            <a:off x="4772819" y="4123531"/>
            <a:ext cx="1146175" cy="555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940" name="TextBox 3"/>
          <p:cNvSpPr txBox="1">
            <a:spLocks noChangeArrowheads="1"/>
          </p:cNvSpPr>
          <p:nvPr/>
        </p:nvSpPr>
        <p:spPr bwMode="auto">
          <a:xfrm>
            <a:off x="3200400" y="46482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rgbClr val="C00000"/>
                </a:solidFill>
              </a:rPr>
              <a:t>             Prop-rod</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3" descr="IMG_0435.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1143000"/>
            <a:ext cx="6789738" cy="4525963"/>
          </a:xfrm>
          <a:ln w="76200">
            <a:solidFill>
              <a:srgbClr val="002060"/>
            </a:solidFill>
            <a:miter lim="800000"/>
            <a:headEnd/>
            <a:tailEnd/>
          </a:ln>
        </p:spPr>
      </p:pic>
      <p:sp>
        <p:nvSpPr>
          <p:cNvPr id="3" name="Left Arrow 2"/>
          <p:cNvSpPr/>
          <p:nvPr/>
        </p:nvSpPr>
        <p:spPr>
          <a:xfrm rot="3956459" flipV="1">
            <a:off x="5137944" y="3259932"/>
            <a:ext cx="2076450" cy="20161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964" name="TextBox 3"/>
          <p:cNvSpPr txBox="1">
            <a:spLocks noChangeArrowheads="1"/>
          </p:cNvSpPr>
          <p:nvPr/>
        </p:nvSpPr>
        <p:spPr bwMode="auto">
          <a:xfrm>
            <a:off x="4724400" y="44196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rgbClr val="C00000"/>
                </a:solidFill>
              </a:rPr>
              <a:t>Rotate prop-rod upward</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descr="IMG_0436.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1143000"/>
            <a:ext cx="6789738" cy="4525963"/>
          </a:xfrm>
          <a:ln w="76200">
            <a:solidFill>
              <a:srgbClr val="002060"/>
            </a:solidFill>
            <a:miter lim="800000"/>
            <a:headEnd/>
            <a:tailEnd/>
          </a:ln>
        </p:spPr>
      </p:pic>
      <p:sp>
        <p:nvSpPr>
          <p:cNvPr id="3" name="Left Arrow 2"/>
          <p:cNvSpPr/>
          <p:nvPr/>
        </p:nvSpPr>
        <p:spPr>
          <a:xfrm flipV="1">
            <a:off x="5257800" y="2667000"/>
            <a:ext cx="1892300" cy="1524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988" name="TextBox 3"/>
          <p:cNvSpPr txBox="1">
            <a:spLocks noChangeArrowheads="1"/>
          </p:cNvSpPr>
          <p:nvPr/>
        </p:nvSpPr>
        <p:spPr bwMode="auto">
          <a:xfrm>
            <a:off x="5867400" y="28956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rgbClr val="C00000"/>
                </a:solidFill>
              </a:rPr>
              <a:t>Slide prop-rod into position</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3" descr="IMG_0437.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219200" y="1066800"/>
            <a:ext cx="6789738" cy="4525963"/>
          </a:xfrm>
          <a:ln w="76200">
            <a:solidFill>
              <a:srgbClr val="002060"/>
            </a:solidFill>
            <a:miter lim="800000"/>
            <a:headEnd/>
            <a:tailEnd/>
          </a:ln>
        </p:spPr>
      </p:pic>
      <p:sp>
        <p:nvSpPr>
          <p:cNvPr id="3" name="Left Arrow 2"/>
          <p:cNvSpPr/>
          <p:nvPr/>
        </p:nvSpPr>
        <p:spPr>
          <a:xfrm flipV="1">
            <a:off x="4648200" y="3200400"/>
            <a:ext cx="2501900" cy="1524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012" name="TextBox 3"/>
          <p:cNvSpPr txBox="1">
            <a:spLocks noChangeArrowheads="1"/>
          </p:cNvSpPr>
          <p:nvPr/>
        </p:nvSpPr>
        <p:spPr bwMode="auto">
          <a:xfrm>
            <a:off x="5029200" y="3657600"/>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rgbClr val="C00000"/>
                </a:solidFill>
              </a:rPr>
              <a:t>Place prop-rod end into the receiver</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1800" dirty="0">
                <a:latin typeface="Arial"/>
                <a:cs typeface="Arial"/>
              </a:rPr>
              <a:t>GATE PAN:</a:t>
            </a:r>
          </a:p>
        </p:txBody>
      </p:sp>
      <p:pic>
        <p:nvPicPr>
          <p:cNvPr id="7171" name="Picture Placeholder 6" descr="figure 1-b.jpg"/>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a:stretch>
            <a:fillRect/>
          </a:stretch>
        </p:blipFill>
        <p:spPr>
          <a:ln w="76200">
            <a:solidFill>
              <a:srgbClr val="002060"/>
            </a:solidFill>
            <a:miter lim="800000"/>
            <a:headEnd/>
            <a:tailEnd/>
          </a:ln>
        </p:spPr>
      </p:pic>
      <p:sp>
        <p:nvSpPr>
          <p:cNvPr id="7172" name="Text Placeholder 3"/>
          <p:cNvSpPr>
            <a:spLocks noGrp="1"/>
          </p:cNvSpPr>
          <p:nvPr>
            <p:ph type="body" sz="half" idx="2"/>
          </p:nvPr>
        </p:nvSpPr>
        <p:spPr/>
        <p:txBody>
          <a:bodyPr/>
          <a:lstStyle/>
          <a:p>
            <a:pPr eaLnBrk="1" hangingPunct="1"/>
            <a:r>
              <a:rPr lang="en-US" dirty="0">
                <a:latin typeface="Arial"/>
                <a:cs typeface="Arial"/>
              </a:rPr>
              <a:t>The gate pan is a recessed pan that the gate to and fits into. Identified in green.</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3" descr="IMG_0440.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219200" y="990600"/>
            <a:ext cx="6789738" cy="4525963"/>
          </a:xfrm>
          <a:ln w="76200">
            <a:solidFill>
              <a:srgbClr val="002060"/>
            </a:solidFill>
            <a:miter lim="800000"/>
            <a:headEnd/>
            <a:tailEnd/>
          </a:ln>
        </p:spPr>
      </p:pic>
      <p:sp>
        <p:nvSpPr>
          <p:cNvPr id="44035" name="TextBox 2"/>
          <p:cNvSpPr txBox="1">
            <a:spLocks noChangeArrowheads="1"/>
          </p:cNvSpPr>
          <p:nvPr/>
        </p:nvSpPr>
        <p:spPr bwMode="auto">
          <a:xfrm>
            <a:off x="5105400" y="18288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rgbClr val="C00000"/>
                </a:solidFill>
              </a:rPr>
              <a:t>Install safety pin</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ontent Placeholder 3" descr="IMG_0443.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1143000"/>
            <a:ext cx="6789738" cy="4525963"/>
          </a:xfrm>
          <a:ln w="76200">
            <a:solidFill>
              <a:srgbClr val="002060"/>
            </a:solidFill>
            <a:miter lim="800000"/>
            <a:headEnd/>
            <a:tailEnd/>
          </a:ln>
        </p:spPr>
      </p:pic>
      <p:sp>
        <p:nvSpPr>
          <p:cNvPr id="3" name="Line Callout 1 2"/>
          <p:cNvSpPr/>
          <p:nvPr/>
        </p:nvSpPr>
        <p:spPr>
          <a:xfrm>
            <a:off x="5791200" y="3505200"/>
            <a:ext cx="2057400" cy="1066800"/>
          </a:xfrm>
          <a:prstGeom prst="borderCallout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060" name="TextBox 4"/>
          <p:cNvSpPr txBox="1">
            <a:spLocks noChangeArrowheads="1"/>
          </p:cNvSpPr>
          <p:nvPr/>
        </p:nvSpPr>
        <p:spPr bwMode="auto">
          <a:xfrm>
            <a:off x="1600200" y="47244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rgbClr val="C00000"/>
                </a:solidFill>
              </a:rPr>
              <a:t>Lower Retention Arm Bracket</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3" descr="IMG_0446.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219200" y="1219200"/>
            <a:ext cx="6789738" cy="45259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p:txBody>
          <a:bodyPr/>
          <a:lstStyle/>
          <a:p>
            <a:pPr eaLnBrk="1" hangingPunct="1">
              <a:buFont typeface="Arial" charset="0"/>
              <a:buNone/>
            </a:pPr>
            <a:r>
              <a:rPr lang="en-US">
                <a:latin typeface="Calibri" charset="0"/>
              </a:rPr>
              <a:t>    </a:t>
            </a:r>
            <a:r>
              <a:rPr lang="en-US" sz="2400">
                <a:solidFill>
                  <a:srgbClr val="002060"/>
                </a:solidFill>
                <a:latin typeface="Calibri" charset="0"/>
              </a:rPr>
              <a:t>Using a rotor hammer and ½</a:t>
            </a:r>
            <a:r>
              <a:rPr lang="ja-JP" altLang="en-US" sz="2400">
                <a:solidFill>
                  <a:srgbClr val="002060"/>
                </a:solidFill>
                <a:latin typeface="Calibri" charset="0"/>
              </a:rPr>
              <a:t>”</a:t>
            </a:r>
            <a:r>
              <a:rPr lang="en-US" altLang="ja-JP" sz="2400">
                <a:solidFill>
                  <a:srgbClr val="002060"/>
                </a:solidFill>
                <a:latin typeface="Calibri" charset="0"/>
              </a:rPr>
              <a:t> masonry bit (provided) drill into the existing structure far enough to receive the wedge anchors and bolts (provided) by placing the bit into the pre-drilled holes in the wiper walls. Place the wedge anchors and bolts into the holes and tighten while ensuring the wiper walls are plumb and square to the gate surface. Sand the area around the bolt heads to remove the paint. Apply the two part putty (provided) to the sanded areas using the applicator provided. Allow the putty to harden and sand smooth.  </a:t>
            </a:r>
            <a:endParaRPr lang="en-US">
              <a:solidFill>
                <a:srgbClr val="002060"/>
              </a:solidFill>
              <a:latin typeface="Calibri" charset="0"/>
            </a:endParaRPr>
          </a:p>
        </p:txBody>
      </p:sp>
      <p:sp>
        <p:nvSpPr>
          <p:cNvPr id="47107" name="TextBox 3"/>
          <p:cNvSpPr txBox="1">
            <a:spLocks noChangeArrowheads="1"/>
          </p:cNvSpPr>
          <p:nvPr/>
        </p:nvSpPr>
        <p:spPr bwMode="auto">
          <a:xfrm>
            <a:off x="609600" y="533400"/>
            <a:ext cx="8001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a:solidFill>
                  <a:srgbClr val="002060"/>
                </a:solidFill>
              </a:rPr>
              <a:t>STEP 14</a:t>
            </a:r>
          </a:p>
          <a:p>
            <a:pPr eaLnBrk="1" hangingPunct="1"/>
            <a:r>
              <a:rPr lang="en-US" sz="2000">
                <a:solidFill>
                  <a:srgbClr val="002060"/>
                </a:solidFill>
              </a:rPr>
              <a:t>Anchor the wiper walls to the existing structure.</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3" descr="IMG_0449.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219200" y="1143000"/>
            <a:ext cx="6789738" cy="45259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Content Placeholder 3" descr="IMG_0450.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762000" y="1219200"/>
            <a:ext cx="7634288" cy="4495800"/>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3" descr="IMG_0465.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838200" y="1295400"/>
            <a:ext cx="7620000" cy="4572000"/>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Content Placeholder 3" descr="IMG_0465.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990600" y="1219200"/>
            <a:ext cx="6942138" cy="4572000"/>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3" descr="IMG_0451.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1752600"/>
            <a:ext cx="6788150" cy="4525963"/>
          </a:xfrm>
          <a:ln w="76200">
            <a:solidFill>
              <a:srgbClr val="002060"/>
            </a:solidFill>
            <a:miter lim="800000"/>
            <a:headEnd/>
            <a:tailEnd/>
          </a:ln>
        </p:spPr>
      </p:pic>
      <p:sp>
        <p:nvSpPr>
          <p:cNvPr id="52227" name="TextBox 5"/>
          <p:cNvSpPr txBox="1">
            <a:spLocks noChangeArrowheads="1"/>
          </p:cNvSpPr>
          <p:nvPr/>
        </p:nvSpPr>
        <p:spPr bwMode="auto">
          <a:xfrm>
            <a:off x="914400" y="381000"/>
            <a:ext cx="784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a:solidFill>
                  <a:srgbClr val="002060"/>
                </a:solidFill>
              </a:rPr>
              <a:t>STEP 15</a:t>
            </a:r>
          </a:p>
          <a:p>
            <a:pPr eaLnBrk="1" hangingPunct="1"/>
            <a:r>
              <a:rPr lang="en-US">
                <a:solidFill>
                  <a:srgbClr val="002060"/>
                </a:solidFill>
              </a:rPr>
              <a:t>Protect the entire gate unit using duct tape and plastic to keep any concrete from getting on the gate unit.</a:t>
            </a:r>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Content Placeholder 3" descr="IMG_0455.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77925" y="1600200"/>
            <a:ext cx="6788150" cy="4525963"/>
          </a:xfrm>
          <a:ln w="76200">
            <a:solidFill>
              <a:srgbClr val="002060"/>
            </a:solidFill>
            <a:miter lim="800000"/>
            <a:headEnd/>
            <a:tailEnd/>
          </a:ln>
        </p:spPr>
      </p:pic>
      <p:sp>
        <p:nvSpPr>
          <p:cNvPr id="53251" name="TextBox 5"/>
          <p:cNvSpPr txBox="1">
            <a:spLocks noChangeArrowheads="1"/>
          </p:cNvSpPr>
          <p:nvPr/>
        </p:nvSpPr>
        <p:spPr bwMode="auto">
          <a:xfrm>
            <a:off x="609600" y="304800"/>
            <a:ext cx="8001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a:solidFill>
                  <a:srgbClr val="002060"/>
                </a:solidFill>
              </a:rPr>
              <a:t>STEP 16</a:t>
            </a:r>
          </a:p>
          <a:p>
            <a:pPr eaLnBrk="1" hangingPunct="1"/>
            <a:r>
              <a:rPr lang="en-US">
                <a:solidFill>
                  <a:srgbClr val="002060"/>
                </a:solidFill>
              </a:rPr>
              <a:t>Place the second lift of concrete to finished grade.</a:t>
            </a:r>
            <a:br>
              <a:rPr lang="en-US">
                <a:solidFill>
                  <a:srgbClr val="002060"/>
                </a:solidFill>
              </a:rPr>
            </a:br>
            <a:r>
              <a:rPr lang="en-US" b="1">
                <a:solidFill>
                  <a:srgbClr val="002060"/>
                </a:solidFill>
              </a:rPr>
              <a:t>NOTE: </a:t>
            </a:r>
            <a:r>
              <a:rPr lang="en-US">
                <a:solidFill>
                  <a:srgbClr val="002060"/>
                </a:solidFill>
              </a:rPr>
              <a:t>It is critical to pour the concrete from the front side or </a:t>
            </a:r>
            <a:r>
              <a:rPr lang="ja-JP" altLang="en-US">
                <a:solidFill>
                  <a:srgbClr val="002060"/>
                </a:solidFill>
              </a:rPr>
              <a:t>“</a:t>
            </a:r>
            <a:r>
              <a:rPr lang="en-US" altLang="ja-JP">
                <a:solidFill>
                  <a:srgbClr val="002060"/>
                </a:solidFill>
              </a:rPr>
              <a:t>wet side</a:t>
            </a:r>
            <a:r>
              <a:rPr lang="ja-JP" altLang="en-US">
                <a:solidFill>
                  <a:srgbClr val="002060"/>
                </a:solidFill>
              </a:rPr>
              <a:t>”</a:t>
            </a:r>
            <a:r>
              <a:rPr lang="en-US" altLang="ja-JP">
                <a:solidFill>
                  <a:srgbClr val="002060"/>
                </a:solidFill>
              </a:rPr>
              <a:t> and vibrate to the back to avoid any air pockets.</a:t>
            </a: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1800" dirty="0">
                <a:latin typeface="Arial"/>
                <a:cs typeface="Arial"/>
              </a:rPr>
              <a:t>INSTALLATION </a:t>
            </a:r>
            <a:r>
              <a:rPr lang="en-US" sz="1800" dirty="0" smtClean="0">
                <a:latin typeface="Arial"/>
                <a:cs typeface="Arial"/>
              </a:rPr>
              <a:t>BRACKET:</a:t>
            </a:r>
            <a:endParaRPr lang="en-US" sz="1800" dirty="0">
              <a:latin typeface="Arial"/>
              <a:cs typeface="Arial"/>
            </a:endParaRPr>
          </a:p>
        </p:txBody>
      </p:sp>
      <p:pic>
        <p:nvPicPr>
          <p:cNvPr id="8195" name="Picture Placeholder 7" descr="figure 1-b.jpg"/>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a:stretch>
            <a:fillRect/>
          </a:stretch>
        </p:blipFill>
        <p:spPr>
          <a:ln w="76200">
            <a:solidFill>
              <a:srgbClr val="002060"/>
            </a:solidFill>
            <a:miter lim="800000"/>
            <a:headEnd/>
            <a:tailEnd/>
          </a:ln>
        </p:spPr>
      </p:pic>
      <p:sp>
        <p:nvSpPr>
          <p:cNvPr id="8196" name="Text Placeholder 3"/>
          <p:cNvSpPr>
            <a:spLocks noGrp="1"/>
          </p:cNvSpPr>
          <p:nvPr>
            <p:ph type="body" sz="half" idx="2"/>
          </p:nvPr>
        </p:nvSpPr>
        <p:spPr/>
        <p:txBody>
          <a:bodyPr/>
          <a:lstStyle/>
          <a:p>
            <a:pPr eaLnBrk="1" hangingPunct="1"/>
            <a:r>
              <a:rPr lang="en-US" dirty="0">
                <a:latin typeface="Arial"/>
                <a:cs typeface="Arial"/>
              </a:rPr>
              <a:t>The installation bracket is welded to the gate pan and is used for leveling the gate unit, as well </a:t>
            </a:r>
            <a:r>
              <a:rPr lang="en-US" dirty="0" smtClean="0">
                <a:latin typeface="Arial"/>
                <a:cs typeface="Arial"/>
              </a:rPr>
              <a:t>as </a:t>
            </a:r>
            <a:r>
              <a:rPr lang="en-US" dirty="0">
                <a:latin typeface="Arial"/>
                <a:cs typeface="Arial"/>
              </a:rPr>
              <a:t>anchoring the gate unit to the structural footing. Identified in blue</a:t>
            </a:r>
            <a:r>
              <a:rPr lang="en-US" dirty="0">
                <a:latin typeface="Calibri" charset="0"/>
              </a:rPr>
              <a:t>.</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Content Placeholder 3" descr="IMG_0456.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1219200"/>
            <a:ext cx="6789738" cy="45259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Content Placeholder 3" descr="IMG_0457.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914400"/>
            <a:ext cx="6789738" cy="45259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Content Placeholder 3" descr="IMG_0458.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066800" y="990600"/>
            <a:ext cx="6789738" cy="4525963"/>
          </a:xfrm>
          <a:ln w="76200">
            <a:solidFill>
              <a:srgbClr val="002060"/>
            </a:solidFill>
            <a:miter lim="800000"/>
            <a:headEnd/>
            <a:tailEnd/>
          </a:ln>
        </p:spPr>
      </p:pic>
      <p:sp>
        <p:nvSpPr>
          <p:cNvPr id="3" name="Left Arrow 2"/>
          <p:cNvSpPr/>
          <p:nvPr/>
        </p:nvSpPr>
        <p:spPr>
          <a:xfrm>
            <a:off x="1524000" y="3429000"/>
            <a:ext cx="1358900" cy="2286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Left Arrow 3"/>
          <p:cNvSpPr/>
          <p:nvPr/>
        </p:nvSpPr>
        <p:spPr>
          <a:xfrm rot="10800000">
            <a:off x="6477000" y="1828800"/>
            <a:ext cx="1358900" cy="2286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325" name="TextBox 5"/>
          <p:cNvSpPr txBox="1">
            <a:spLocks noChangeArrowheads="1"/>
          </p:cNvSpPr>
          <p:nvPr/>
        </p:nvSpPr>
        <p:spPr bwMode="auto">
          <a:xfrm>
            <a:off x="1676400" y="36576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rgbClr val="C00000"/>
                </a:solidFill>
              </a:rPr>
              <a:t>Wet Side</a:t>
            </a:r>
          </a:p>
        </p:txBody>
      </p:sp>
      <p:sp>
        <p:nvSpPr>
          <p:cNvPr id="56326" name="TextBox 6"/>
          <p:cNvSpPr txBox="1">
            <a:spLocks noChangeArrowheads="1"/>
          </p:cNvSpPr>
          <p:nvPr/>
        </p:nvSpPr>
        <p:spPr bwMode="auto">
          <a:xfrm>
            <a:off x="6477000" y="2133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rgbClr val="C00000"/>
                </a:solidFill>
              </a:rPr>
              <a:t>Dry Side</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3" descr="IMG_0459.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219200" y="1219200"/>
            <a:ext cx="6789738" cy="45259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Content Placeholder 3" descr="IMG_0463.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1066800"/>
            <a:ext cx="6789738" cy="4525963"/>
          </a:xfrm>
          <a:ln w="76200">
            <a:solidFill>
              <a:srgbClr val="002060"/>
            </a:solidFill>
            <a:miter lim="800000"/>
            <a:headEnd/>
            <a:tailEnd/>
          </a:ln>
        </p:spPr>
      </p:pic>
      <p:sp>
        <p:nvSpPr>
          <p:cNvPr id="58371" name="TextBox 3"/>
          <p:cNvSpPr txBox="1">
            <a:spLocks noChangeArrowheads="1"/>
          </p:cNvSpPr>
          <p:nvPr/>
        </p:nvSpPr>
        <p:spPr bwMode="auto">
          <a:xfrm>
            <a:off x="1371600" y="1905000"/>
            <a:ext cx="434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rgbClr val="C00000"/>
                </a:solidFill>
              </a:rPr>
              <a:t>Vibrating Concrete from </a:t>
            </a:r>
            <a:r>
              <a:rPr lang="ja-JP" altLang="en-US" b="1">
                <a:solidFill>
                  <a:srgbClr val="C00000"/>
                </a:solidFill>
              </a:rPr>
              <a:t>“</a:t>
            </a:r>
            <a:r>
              <a:rPr lang="en-US" altLang="ja-JP" b="1">
                <a:solidFill>
                  <a:srgbClr val="C00000"/>
                </a:solidFill>
              </a:rPr>
              <a:t>Wet Side</a:t>
            </a:r>
            <a:r>
              <a:rPr lang="ja-JP" altLang="en-US" b="1">
                <a:solidFill>
                  <a:srgbClr val="C00000"/>
                </a:solidFill>
              </a:rPr>
              <a:t>”</a:t>
            </a:r>
            <a:r>
              <a:rPr lang="en-US" altLang="ja-JP" b="1">
                <a:solidFill>
                  <a:srgbClr val="C00000"/>
                </a:solidFill>
              </a:rPr>
              <a:t> to </a:t>
            </a:r>
            <a:r>
              <a:rPr lang="ja-JP" altLang="en-US" b="1">
                <a:solidFill>
                  <a:srgbClr val="C00000"/>
                </a:solidFill>
              </a:rPr>
              <a:t>“</a:t>
            </a:r>
            <a:r>
              <a:rPr lang="en-US" altLang="ja-JP" b="1">
                <a:solidFill>
                  <a:srgbClr val="C00000"/>
                </a:solidFill>
              </a:rPr>
              <a:t>Dry Side</a:t>
            </a:r>
            <a:r>
              <a:rPr lang="ja-JP" altLang="en-US" b="1">
                <a:solidFill>
                  <a:srgbClr val="C00000"/>
                </a:solidFill>
              </a:rPr>
              <a:t>”</a:t>
            </a:r>
            <a:endParaRPr lang="en-US" b="1">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3" descr="IMG_0462.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43000" y="1143000"/>
            <a:ext cx="6789738" cy="45259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4"/>
          <p:cNvSpPr txBox="1">
            <a:spLocks noChangeArrowheads="1"/>
          </p:cNvSpPr>
          <p:nvPr/>
        </p:nvSpPr>
        <p:spPr bwMode="auto">
          <a:xfrm>
            <a:off x="533400" y="304800"/>
            <a:ext cx="784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a:solidFill>
                  <a:srgbClr val="002060"/>
                </a:solidFill>
              </a:rPr>
              <a:t>STEP 17</a:t>
            </a:r>
          </a:p>
          <a:p>
            <a:pPr eaLnBrk="1" hangingPunct="1"/>
            <a:r>
              <a:rPr lang="en-US">
                <a:solidFill>
                  <a:srgbClr val="002060"/>
                </a:solidFill>
              </a:rPr>
              <a:t>Using non-shrink grout, grout the area between the wiper walls and existing structure.</a:t>
            </a:r>
            <a:endParaRPr lang="en-US"/>
          </a:p>
        </p:txBody>
      </p:sp>
      <p:pic>
        <p:nvPicPr>
          <p:cNvPr id="60419" name="Picture 4"/>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2403475" y="1600200"/>
            <a:ext cx="4337050" cy="4525963"/>
          </a:xfrm>
          <a:noFill/>
          <a:ln w="76200">
            <a:solidFill>
              <a:srgbClr val="002060"/>
            </a:solidFill>
            <a:miter lim="800000"/>
            <a:headEnd/>
            <a:tailEnd/>
          </a:ln>
        </p:spPr>
      </p:pic>
      <p:sp>
        <p:nvSpPr>
          <p:cNvPr id="60420" name="TextBox 7"/>
          <p:cNvSpPr txBox="1">
            <a:spLocks noChangeArrowheads="1"/>
          </p:cNvSpPr>
          <p:nvPr/>
        </p:nvSpPr>
        <p:spPr bwMode="auto">
          <a:xfrm>
            <a:off x="2438400" y="4110038"/>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rgbClr val="C00000"/>
                </a:solidFill>
              </a:rPr>
              <a:t>Wiper  wall condition before grout</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Content Placeholder 3" descr="DSC00441.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447800" y="1143000"/>
            <a:ext cx="6356350" cy="5029200"/>
          </a:xfrm>
          <a:ln w="76200">
            <a:solidFill>
              <a:srgbClr val="002060"/>
            </a:solidFill>
            <a:miter lim="800000"/>
            <a:headEnd/>
            <a:tailEnd/>
          </a:ln>
        </p:spPr>
      </p:pic>
      <p:sp>
        <p:nvSpPr>
          <p:cNvPr id="61443" name="TextBox 4"/>
          <p:cNvSpPr txBox="1">
            <a:spLocks noChangeArrowheads="1"/>
          </p:cNvSpPr>
          <p:nvPr/>
        </p:nvSpPr>
        <p:spPr bwMode="auto">
          <a:xfrm>
            <a:off x="3657600" y="266700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Wiper Wall condition after grout</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838200" y="304800"/>
            <a:ext cx="754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solidFill>
                  <a:srgbClr val="002060"/>
                </a:solidFill>
              </a:rPr>
              <a:t>STEP 18</a:t>
            </a:r>
          </a:p>
          <a:p>
            <a:r>
              <a:rPr lang="en-US">
                <a:solidFill>
                  <a:srgbClr val="002060"/>
                </a:solidFill>
              </a:rPr>
              <a:t>Remove the tape and plastic, open the gate and put the prop-rods into place. Using a grinder with a cut-off wheel, cut the 4</a:t>
            </a:r>
            <a:r>
              <a:rPr lang="ja-JP" altLang="en-US">
                <a:solidFill>
                  <a:srgbClr val="002060"/>
                </a:solidFill>
              </a:rPr>
              <a:t>”</a:t>
            </a:r>
            <a:r>
              <a:rPr lang="en-US" altLang="ja-JP">
                <a:solidFill>
                  <a:srgbClr val="002060"/>
                </a:solidFill>
              </a:rPr>
              <a:t> drain off flush with the gate pan. Do not install a strainer. Re-paint the puttied areas of the wiper walls using the paint and roller provided. </a:t>
            </a:r>
            <a:endParaRPr lang="en-US"/>
          </a:p>
        </p:txBody>
      </p:sp>
      <p:pic>
        <p:nvPicPr>
          <p:cNvPr id="62467" name="Picture 4" descr="C:\Users\Kyle Raymond\Pictures\kensington install\DSC00452.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524000" y="1981200"/>
            <a:ext cx="6034088" cy="4525963"/>
          </a:xfrm>
          <a:noFill/>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Content Placeholder 3" descr="DSC00443.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524000" y="1066800"/>
            <a:ext cx="6034088" cy="4525963"/>
          </a:xfrm>
          <a:ln w="76200">
            <a:solidFill>
              <a:srgbClr val="00206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latin typeface="Arial"/>
                <a:cs typeface="Arial"/>
              </a:rPr>
              <a:t>GATE UNIT:</a:t>
            </a:r>
          </a:p>
        </p:txBody>
      </p:sp>
      <p:pic>
        <p:nvPicPr>
          <p:cNvPr id="9219" name="Picture Placeholder 6" descr="figure 1-d.jpg"/>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a:stretch>
            <a:fillRect/>
          </a:stretch>
        </p:blipFill>
        <p:spPr>
          <a:ln w="76200">
            <a:solidFill>
              <a:srgbClr val="002060"/>
            </a:solidFill>
            <a:miter lim="800000"/>
            <a:headEnd/>
            <a:tailEnd/>
          </a:ln>
        </p:spPr>
      </p:pic>
      <p:sp>
        <p:nvSpPr>
          <p:cNvPr id="9220" name="Text Placeholder 3"/>
          <p:cNvSpPr>
            <a:spLocks noGrp="1"/>
          </p:cNvSpPr>
          <p:nvPr>
            <p:ph type="body" sz="half" idx="2"/>
          </p:nvPr>
        </p:nvSpPr>
        <p:spPr/>
        <p:txBody>
          <a:bodyPr/>
          <a:lstStyle/>
          <a:p>
            <a:pPr eaLnBrk="1" hangingPunct="1"/>
            <a:r>
              <a:rPr lang="en-US" dirty="0">
                <a:latin typeface="Arial"/>
                <a:cs typeface="Arial"/>
              </a:rPr>
              <a:t>The entire structure, including the gate, gate pan, installation bracket, and wiper </a:t>
            </a:r>
            <a:r>
              <a:rPr lang="en-US" dirty="0" smtClean="0">
                <a:latin typeface="Arial"/>
                <a:cs typeface="Arial"/>
              </a:rPr>
              <a:t>walls (not shown here).</a:t>
            </a:r>
            <a:endParaRPr lang="en-US"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z="3200" b="1">
                <a:solidFill>
                  <a:srgbClr val="002060"/>
                </a:solidFill>
                <a:latin typeface="Calibri" charset="0"/>
              </a:rPr>
              <a:t>ESTIMATED INSTALLATION TIME</a:t>
            </a:r>
          </a:p>
        </p:txBody>
      </p:sp>
      <p:sp>
        <p:nvSpPr>
          <p:cNvPr id="64515" name="Content Placeholder 2"/>
          <p:cNvSpPr>
            <a:spLocks noGrp="1"/>
          </p:cNvSpPr>
          <p:nvPr>
            <p:ph idx="1"/>
          </p:nvPr>
        </p:nvSpPr>
        <p:spPr>
          <a:xfrm>
            <a:off x="457200" y="1219200"/>
            <a:ext cx="8229600" cy="4906963"/>
          </a:xfrm>
        </p:spPr>
        <p:txBody>
          <a:bodyPr/>
          <a:lstStyle/>
          <a:p>
            <a:pPr eaLnBrk="1" hangingPunct="1">
              <a:buFont typeface="Arial" charset="0"/>
              <a:buNone/>
            </a:pPr>
            <a:r>
              <a:rPr lang="en-US" sz="2400">
                <a:solidFill>
                  <a:srgbClr val="002060"/>
                </a:solidFill>
                <a:latin typeface="Calibri" charset="0"/>
              </a:rPr>
              <a:t>     A typical retrofit installation, as we have illustrated here, under normal conditions usually takes four (4) men, three (3) days. The actual placement of the gate unit, i.e. leveling, anchoring, and placement of the second lift normally takes four (4) men, one and one half (1 ½) days.</a:t>
            </a:r>
          </a:p>
          <a:p>
            <a:pPr eaLnBrk="1" hangingPunct="1">
              <a:buFont typeface="Arial" charset="0"/>
              <a:buNone/>
            </a:pPr>
            <a:endParaRPr lang="en-US" sz="2400">
              <a:solidFill>
                <a:srgbClr val="002060"/>
              </a:solidFill>
              <a:latin typeface="Calibri" charset="0"/>
            </a:endParaRPr>
          </a:p>
          <a:p>
            <a:pPr eaLnBrk="1" hangingPunct="1">
              <a:buFont typeface="Arial" charset="0"/>
              <a:buNone/>
            </a:pPr>
            <a:r>
              <a:rPr lang="en-US" sz="2400">
                <a:solidFill>
                  <a:srgbClr val="002060"/>
                </a:solidFill>
                <a:latin typeface="Calibri" charset="0"/>
              </a:rPr>
              <a:t>     For assistance please contact FloodBreak technical services.</a:t>
            </a:r>
          </a:p>
          <a:p>
            <a:pPr algn="ctr" eaLnBrk="1" hangingPunct="1">
              <a:buFont typeface="Arial" charset="0"/>
              <a:buNone/>
            </a:pPr>
            <a:r>
              <a:rPr lang="en-US" sz="2400">
                <a:solidFill>
                  <a:srgbClr val="002060"/>
                </a:solidFill>
                <a:latin typeface="Calibri" charset="0"/>
              </a:rPr>
              <a:t>FloodBreak, L.L.C.</a:t>
            </a:r>
          </a:p>
          <a:p>
            <a:pPr algn="ctr" eaLnBrk="1" hangingPunct="1">
              <a:buFont typeface="Arial" charset="0"/>
              <a:buNone/>
            </a:pPr>
            <a:r>
              <a:rPr lang="en-US" sz="2400">
                <a:solidFill>
                  <a:srgbClr val="002060"/>
                </a:solidFill>
                <a:latin typeface="Calibri" charset="0"/>
              </a:rPr>
              <a:t>2800 Post Oak, Blvd. Suite 5850</a:t>
            </a:r>
          </a:p>
          <a:p>
            <a:pPr algn="ctr" eaLnBrk="1" hangingPunct="1">
              <a:buFont typeface="Arial" charset="0"/>
              <a:buNone/>
            </a:pPr>
            <a:r>
              <a:rPr lang="en-US" sz="2400">
                <a:solidFill>
                  <a:srgbClr val="002060"/>
                </a:solidFill>
                <a:latin typeface="Calibri" charset="0"/>
              </a:rPr>
              <a:t>Houston, Texas 77056</a:t>
            </a:r>
          </a:p>
          <a:p>
            <a:pPr algn="ctr" eaLnBrk="1" hangingPunct="1">
              <a:buFont typeface="Arial" charset="0"/>
              <a:buNone/>
            </a:pPr>
            <a:r>
              <a:rPr lang="en-US" sz="2400">
                <a:solidFill>
                  <a:srgbClr val="002060"/>
                </a:solidFill>
                <a:latin typeface="Calibri" charset="0"/>
              </a:rPr>
              <a:t>(713) 980-6610</a:t>
            </a:r>
          </a:p>
          <a:p>
            <a:pPr algn="ctr" eaLnBrk="1" hangingPunct="1">
              <a:buFont typeface="Arial" charset="0"/>
              <a:buNone/>
            </a:pPr>
            <a:r>
              <a:rPr lang="en-US" sz="2400">
                <a:solidFill>
                  <a:srgbClr val="002060"/>
                </a:solidFill>
                <a:latin typeface="Calibri" charset="0"/>
              </a:rPr>
              <a:t>info@floodbreak.com</a:t>
            </a:r>
          </a:p>
          <a:p>
            <a:pPr algn="ctr" eaLnBrk="1" hangingPunct="1">
              <a:buFont typeface="Arial" charset="0"/>
              <a:buNone/>
            </a:pPr>
            <a:endParaRPr lang="en-US" sz="2400">
              <a:solidFill>
                <a:srgbClr val="002060"/>
              </a:solidFill>
              <a:latin typeface="Calibri" charset="0"/>
            </a:endParaRPr>
          </a:p>
          <a:p>
            <a:pPr algn="ctr" eaLnBrk="1" hangingPunct="1">
              <a:buFont typeface="Arial" charset="0"/>
              <a:buNone/>
            </a:pPr>
            <a:endParaRPr lang="en-US" sz="2400">
              <a:solidFill>
                <a:srgbClr val="002060"/>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200400"/>
            <a:ext cx="8229600" cy="1676400"/>
          </a:xfrm>
        </p:spPr>
        <p:txBody>
          <a:bodyPr/>
          <a:lstStyle/>
          <a:p>
            <a:pPr eaLnBrk="1" hangingPunct="1"/>
            <a:r>
              <a:rPr lang="en-US" sz="3600" dirty="0">
                <a:solidFill>
                  <a:srgbClr val="002060"/>
                </a:solidFill>
                <a:latin typeface="Arial"/>
                <a:cs typeface="Arial"/>
              </a:rPr>
              <a:t/>
            </a:r>
            <a:br>
              <a:rPr lang="en-US" sz="3600" dirty="0">
                <a:solidFill>
                  <a:srgbClr val="002060"/>
                </a:solidFill>
                <a:latin typeface="Arial"/>
                <a:cs typeface="Arial"/>
              </a:rPr>
            </a:br>
            <a:r>
              <a:rPr lang="en-US" sz="3600" dirty="0" smtClean="0">
                <a:solidFill>
                  <a:srgbClr val="002060"/>
                </a:solidFill>
                <a:latin typeface="Arial"/>
                <a:cs typeface="Arial"/>
              </a:rPr>
              <a:t/>
            </a:r>
            <a:br>
              <a:rPr lang="en-US" sz="3600" dirty="0" smtClean="0">
                <a:solidFill>
                  <a:srgbClr val="002060"/>
                </a:solidFill>
                <a:latin typeface="Arial"/>
                <a:cs typeface="Arial"/>
              </a:rPr>
            </a:br>
            <a:r>
              <a:rPr lang="en-US" sz="3600" dirty="0" smtClean="0">
                <a:solidFill>
                  <a:srgbClr val="002060"/>
                </a:solidFill>
                <a:latin typeface="Arial"/>
                <a:cs typeface="Arial"/>
              </a:rPr>
              <a:t>INSTALLATION</a:t>
            </a:r>
            <a:r>
              <a:rPr lang="en-US" sz="3600" dirty="0">
                <a:solidFill>
                  <a:srgbClr val="002060"/>
                </a:solidFill>
                <a:latin typeface="Arial"/>
                <a:cs typeface="Arial"/>
              </a:rPr>
              <a:t/>
            </a:r>
            <a:br>
              <a:rPr lang="en-US" sz="3600" dirty="0">
                <a:solidFill>
                  <a:srgbClr val="002060"/>
                </a:solidFill>
                <a:latin typeface="Arial"/>
                <a:cs typeface="Arial"/>
              </a:rPr>
            </a:br>
            <a:r>
              <a:rPr lang="en-US" sz="5400" dirty="0">
                <a:solidFill>
                  <a:srgbClr val="002060"/>
                </a:solidFill>
                <a:latin typeface="Arial"/>
                <a:cs typeface="Arial"/>
              </a:rPr>
              <a:t/>
            </a:r>
            <a:br>
              <a:rPr lang="en-US" sz="5400" dirty="0">
                <a:solidFill>
                  <a:srgbClr val="002060"/>
                </a:solidFill>
                <a:latin typeface="Arial"/>
                <a:cs typeface="Arial"/>
              </a:rPr>
            </a:br>
            <a:r>
              <a:rPr lang="en-US" sz="2000" dirty="0">
                <a:solidFill>
                  <a:srgbClr val="002060"/>
                </a:solidFill>
                <a:latin typeface="Arial"/>
                <a:cs typeface="Arial"/>
              </a:rPr>
              <a:t>PLEASE  NOTE THAT THE PHOTOS USED IN THIS PRESENTATION MAY REFLECT VARYING SITE CONDITIONS AND ARE </a:t>
            </a:r>
            <a:r>
              <a:rPr lang="en-US" sz="2000" dirty="0" smtClean="0">
                <a:solidFill>
                  <a:srgbClr val="002060"/>
                </a:solidFill>
                <a:latin typeface="Arial"/>
                <a:cs typeface="Arial"/>
              </a:rPr>
              <a:t>INTENDED FOR </a:t>
            </a:r>
            <a:r>
              <a:rPr lang="en-US" sz="2000" dirty="0">
                <a:solidFill>
                  <a:srgbClr val="002060"/>
                </a:solidFill>
                <a:latin typeface="Arial"/>
                <a:cs typeface="Arial"/>
              </a:rPr>
              <a:t>ILLUSTRATION PURPOSES ONLY </a:t>
            </a:r>
            <a:r>
              <a:rPr lang="en-US" sz="5400" dirty="0">
                <a:solidFill>
                  <a:srgbClr val="002060"/>
                </a:solidFill>
                <a:latin typeface="Arial"/>
                <a:cs typeface="Arial"/>
              </a:rPr>
              <a:t/>
            </a:r>
            <a:br>
              <a:rPr lang="en-US" sz="5400" dirty="0">
                <a:solidFill>
                  <a:srgbClr val="002060"/>
                </a:solidFill>
                <a:latin typeface="Arial"/>
                <a:cs typeface="Arial"/>
              </a:rPr>
            </a:br>
            <a:endParaRPr lang="en-US" sz="5400" dirty="0">
              <a:solidFill>
                <a:srgbClr val="00206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p:cNvSpPr txBox="1">
            <a:spLocks noChangeArrowheads="1"/>
          </p:cNvSpPr>
          <p:nvPr/>
        </p:nvSpPr>
        <p:spPr bwMode="auto">
          <a:xfrm>
            <a:off x="762000" y="304800"/>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endParaRPr lang="en-US"/>
          </a:p>
        </p:txBody>
      </p:sp>
      <p:pic>
        <p:nvPicPr>
          <p:cNvPr id="11267" name="Content Placeholder 4" descr="Install Kit.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762000" y="1295400"/>
            <a:ext cx="7188200" cy="5162550"/>
          </a:xfrm>
          <a:ln w="76200">
            <a:solidFill>
              <a:srgbClr val="002060"/>
            </a:solidFill>
            <a:miter lim="800000"/>
            <a:headEnd/>
            <a:tailEnd/>
          </a:ln>
        </p:spPr>
      </p:pic>
      <p:cxnSp>
        <p:nvCxnSpPr>
          <p:cNvPr id="9" name="Straight Arrow Connector 8"/>
          <p:cNvCxnSpPr/>
          <p:nvPr/>
        </p:nvCxnSpPr>
        <p:spPr>
          <a:xfrm rot="5400000">
            <a:off x="685800" y="1676400"/>
            <a:ext cx="1143000" cy="76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838200" y="1600200"/>
            <a:ext cx="1371600" cy="457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270" name="TextBox 16"/>
          <p:cNvSpPr txBox="1">
            <a:spLocks noChangeArrowheads="1"/>
          </p:cNvSpPr>
          <p:nvPr/>
        </p:nvSpPr>
        <p:spPr bwMode="auto">
          <a:xfrm>
            <a:off x="2286000" y="457200"/>
            <a:ext cx="4565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600" dirty="0" smtClean="0">
                <a:solidFill>
                  <a:srgbClr val="002060"/>
                </a:solidFill>
              </a:rPr>
              <a:t>Installation Kit</a:t>
            </a:r>
            <a:endParaRPr lang="en-US" sz="3600" dirty="0">
              <a:solidFill>
                <a:srgbClr val="002060"/>
              </a:solidFill>
            </a:endParaRPr>
          </a:p>
        </p:txBody>
      </p:sp>
      <p:sp>
        <p:nvSpPr>
          <p:cNvPr id="11271" name="TextBox 17"/>
          <p:cNvSpPr txBox="1">
            <a:spLocks noChangeArrowheads="1"/>
          </p:cNvSpPr>
          <p:nvPr/>
        </p:nvSpPr>
        <p:spPr bwMode="auto">
          <a:xfrm>
            <a:off x="838200" y="762000"/>
            <a:ext cx="114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800" b="1" dirty="0">
                <a:solidFill>
                  <a:srgbClr val="C00000"/>
                </a:solidFill>
              </a:rPr>
              <a:t>5/8</a:t>
            </a:r>
            <a:r>
              <a:rPr lang="ja-JP" altLang="en-US" sz="800" b="1" dirty="0">
                <a:solidFill>
                  <a:srgbClr val="C00000"/>
                </a:solidFill>
              </a:rPr>
              <a:t>”</a:t>
            </a:r>
            <a:r>
              <a:rPr lang="en-US" altLang="ja-JP" sz="800" b="1" dirty="0">
                <a:solidFill>
                  <a:srgbClr val="C00000"/>
                </a:solidFill>
              </a:rPr>
              <a:t> AND  9/16</a:t>
            </a:r>
            <a:r>
              <a:rPr lang="ja-JP" altLang="en-US" sz="800" b="1" dirty="0">
                <a:solidFill>
                  <a:srgbClr val="C00000"/>
                </a:solidFill>
              </a:rPr>
              <a:t>”</a:t>
            </a:r>
            <a:endParaRPr lang="en-US" altLang="ja-JP" sz="800" b="1" dirty="0">
              <a:solidFill>
                <a:srgbClr val="C00000"/>
              </a:solidFill>
            </a:endParaRPr>
          </a:p>
          <a:p>
            <a:pPr eaLnBrk="1" hangingPunct="1"/>
            <a:r>
              <a:rPr lang="en-US" sz="800" b="1" dirty="0">
                <a:solidFill>
                  <a:srgbClr val="C00000"/>
                </a:solidFill>
              </a:rPr>
              <a:t>MASONRY BITS</a:t>
            </a:r>
          </a:p>
        </p:txBody>
      </p:sp>
      <p:cxnSp>
        <p:nvCxnSpPr>
          <p:cNvPr id="22" name="Straight Arrow Connector 21"/>
          <p:cNvCxnSpPr/>
          <p:nvPr/>
        </p:nvCxnSpPr>
        <p:spPr>
          <a:xfrm rot="5400000">
            <a:off x="2552700" y="2247900"/>
            <a:ext cx="382588" cy="1588"/>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273" name="TextBox 25"/>
          <p:cNvSpPr txBox="1">
            <a:spLocks noChangeArrowheads="1"/>
          </p:cNvSpPr>
          <p:nvPr/>
        </p:nvSpPr>
        <p:spPr bwMode="auto">
          <a:xfrm>
            <a:off x="2286000" y="16002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b="1">
                <a:solidFill>
                  <a:srgbClr val="C00000"/>
                </a:solidFill>
              </a:rPr>
              <a:t>   LEVELING </a:t>
            </a:r>
          </a:p>
          <a:p>
            <a:pPr eaLnBrk="1" hangingPunct="1"/>
            <a:r>
              <a:rPr lang="en-US" sz="900" b="1">
                <a:solidFill>
                  <a:srgbClr val="C00000"/>
                </a:solidFill>
              </a:rPr>
              <a:t>      BOLTS</a:t>
            </a:r>
          </a:p>
        </p:txBody>
      </p:sp>
      <p:cxnSp>
        <p:nvCxnSpPr>
          <p:cNvPr id="28" name="Straight Arrow Connector 27"/>
          <p:cNvCxnSpPr/>
          <p:nvPr/>
        </p:nvCxnSpPr>
        <p:spPr>
          <a:xfrm rot="5400000">
            <a:off x="3219450" y="1962150"/>
            <a:ext cx="1066800" cy="4953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3505200" y="2057400"/>
            <a:ext cx="914400" cy="1524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276" name="TextBox 36"/>
          <p:cNvSpPr txBox="1">
            <a:spLocks noChangeArrowheads="1"/>
          </p:cNvSpPr>
          <p:nvPr/>
        </p:nvSpPr>
        <p:spPr bwMode="auto">
          <a:xfrm>
            <a:off x="3352800" y="12954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b="1">
                <a:solidFill>
                  <a:srgbClr val="C00000"/>
                </a:solidFill>
              </a:rPr>
              <a:t>GATE ANCHOR BOLTS</a:t>
            </a:r>
          </a:p>
          <a:p>
            <a:pPr eaLnBrk="1" hangingPunct="1"/>
            <a:r>
              <a:rPr lang="en-US" sz="900" b="1">
                <a:solidFill>
                  <a:srgbClr val="C00000"/>
                </a:solidFill>
              </a:rPr>
              <a:t>WASHERS AND NUTS </a:t>
            </a:r>
          </a:p>
        </p:txBody>
      </p:sp>
      <p:cxnSp>
        <p:nvCxnSpPr>
          <p:cNvPr id="45" name="Straight Arrow Connector 44"/>
          <p:cNvCxnSpPr/>
          <p:nvPr/>
        </p:nvCxnSpPr>
        <p:spPr>
          <a:xfrm rot="5400000">
            <a:off x="2515394" y="3428206"/>
            <a:ext cx="304800" cy="15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278" name="TextBox 47"/>
          <p:cNvSpPr txBox="1">
            <a:spLocks noChangeArrowheads="1"/>
          </p:cNvSpPr>
          <p:nvPr/>
        </p:nvSpPr>
        <p:spPr bwMode="auto">
          <a:xfrm>
            <a:off x="2209800" y="28956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b="1">
                <a:solidFill>
                  <a:srgbClr val="C00000"/>
                </a:solidFill>
              </a:rPr>
              <a:t>VINYLESTER</a:t>
            </a:r>
          </a:p>
          <a:p>
            <a:pPr eaLnBrk="1" hangingPunct="1"/>
            <a:r>
              <a:rPr lang="en-US" sz="900" b="1">
                <a:solidFill>
                  <a:srgbClr val="C00000"/>
                </a:solidFill>
              </a:rPr>
              <a:t>  CAPSULES</a:t>
            </a:r>
          </a:p>
        </p:txBody>
      </p:sp>
      <p:cxnSp>
        <p:nvCxnSpPr>
          <p:cNvPr id="59" name="Straight Arrow Connector 58"/>
          <p:cNvCxnSpPr/>
          <p:nvPr/>
        </p:nvCxnSpPr>
        <p:spPr>
          <a:xfrm rot="10800000" flipV="1">
            <a:off x="6400800" y="1600200"/>
            <a:ext cx="18288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0800000" flipV="1">
            <a:off x="6248400" y="1600200"/>
            <a:ext cx="1981200" cy="12954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6324600" y="1676400"/>
            <a:ext cx="1981200" cy="1828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282" name="TextBox 69"/>
          <p:cNvSpPr txBox="1">
            <a:spLocks noChangeArrowheads="1"/>
          </p:cNvSpPr>
          <p:nvPr/>
        </p:nvSpPr>
        <p:spPr bwMode="auto">
          <a:xfrm>
            <a:off x="8001000" y="1066800"/>
            <a:ext cx="1066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b="1" dirty="0">
                <a:solidFill>
                  <a:srgbClr val="C00000"/>
                </a:solidFill>
              </a:rPr>
              <a:t>PAINT, FILLER PUTTY AND </a:t>
            </a:r>
            <a:r>
              <a:rPr lang="en-US" sz="900" b="1" dirty="0" smtClean="0">
                <a:solidFill>
                  <a:srgbClr val="C00000"/>
                </a:solidFill>
              </a:rPr>
              <a:t>HARDENER </a:t>
            </a:r>
            <a:endParaRPr lang="en-US" sz="900" b="1" dirty="0">
              <a:solidFill>
                <a:srgbClr val="C00000"/>
              </a:solidFill>
            </a:endParaRPr>
          </a:p>
        </p:txBody>
      </p:sp>
      <p:cxnSp>
        <p:nvCxnSpPr>
          <p:cNvPr id="75" name="Straight Arrow Connector 74"/>
          <p:cNvCxnSpPr/>
          <p:nvPr/>
        </p:nvCxnSpPr>
        <p:spPr>
          <a:xfrm rot="10800000" flipV="1">
            <a:off x="6172200" y="4114800"/>
            <a:ext cx="3810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284" name="TextBox 79"/>
          <p:cNvSpPr txBox="1">
            <a:spLocks noChangeArrowheads="1"/>
          </p:cNvSpPr>
          <p:nvPr/>
        </p:nvSpPr>
        <p:spPr bwMode="auto">
          <a:xfrm>
            <a:off x="6477000" y="38862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b="1">
                <a:solidFill>
                  <a:srgbClr val="C00000"/>
                </a:solidFill>
              </a:rPr>
              <a:t>WIPER WALL</a:t>
            </a:r>
          </a:p>
          <a:p>
            <a:pPr eaLnBrk="1" hangingPunct="1"/>
            <a:r>
              <a:rPr lang="en-US" sz="900" b="1">
                <a:solidFill>
                  <a:srgbClr val="C00000"/>
                </a:solidFill>
              </a:rPr>
              <a:t>ANCHOR BOLTS</a:t>
            </a:r>
          </a:p>
        </p:txBody>
      </p:sp>
      <p:sp>
        <p:nvSpPr>
          <p:cNvPr id="11285" name="TextBox 80"/>
          <p:cNvSpPr txBox="1">
            <a:spLocks noChangeArrowheads="1"/>
          </p:cNvSpPr>
          <p:nvPr/>
        </p:nvSpPr>
        <p:spPr bwMode="auto">
          <a:xfrm>
            <a:off x="3276600" y="5943600"/>
            <a:ext cx="2057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b="1">
                <a:solidFill>
                  <a:srgbClr val="C00000"/>
                </a:solidFill>
              </a:rPr>
              <a:t>GRATING LIFTING HANDLES</a:t>
            </a:r>
          </a:p>
        </p:txBody>
      </p:sp>
      <p:cxnSp>
        <p:nvCxnSpPr>
          <p:cNvPr id="83" name="Straight Arrow Connector 82"/>
          <p:cNvCxnSpPr>
            <a:stCxn id="11285" idx="1"/>
          </p:cNvCxnSpPr>
          <p:nvPr/>
        </p:nvCxnSpPr>
        <p:spPr>
          <a:xfrm rot="10800000" flipV="1">
            <a:off x="2590800" y="6059488"/>
            <a:ext cx="685800" cy="11271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4953000" y="5943600"/>
            <a:ext cx="381000" cy="1524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288" name="TextBox 91"/>
          <p:cNvSpPr txBox="1">
            <a:spLocks noChangeArrowheads="1"/>
          </p:cNvSpPr>
          <p:nvPr/>
        </p:nvSpPr>
        <p:spPr bwMode="auto">
          <a:xfrm>
            <a:off x="3733800" y="30480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b="1">
                <a:solidFill>
                  <a:srgbClr val="C00000"/>
                </a:solidFill>
              </a:rPr>
              <a:t>STAINLESS SHACKLES AND LIFTING CABLE</a:t>
            </a:r>
          </a:p>
        </p:txBody>
      </p:sp>
      <p:cxnSp>
        <p:nvCxnSpPr>
          <p:cNvPr id="94" name="Straight Arrow Connector 93"/>
          <p:cNvCxnSpPr/>
          <p:nvPr/>
        </p:nvCxnSpPr>
        <p:spPr>
          <a:xfrm rot="16200000" flipH="1">
            <a:off x="3619500" y="3695700"/>
            <a:ext cx="990600" cy="457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3886200" y="3429000"/>
            <a:ext cx="381000" cy="1524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1" y="533400"/>
            <a:ext cx="8153400" cy="990600"/>
          </a:xfrm>
        </p:spPr>
        <p:txBody>
          <a:bodyPr/>
          <a:lstStyle/>
          <a:p>
            <a:pPr algn="l" eaLnBrk="1" hangingPunct="1"/>
            <a:r>
              <a:rPr lang="en-US" sz="3200" dirty="0">
                <a:solidFill>
                  <a:srgbClr val="002060"/>
                </a:solidFill>
                <a:latin typeface="Calibri" charset="0"/>
                <a:cs typeface="Aharoni" charset="0"/>
              </a:rPr>
              <a:t/>
            </a:r>
            <a:br>
              <a:rPr lang="en-US" sz="3200" dirty="0">
                <a:solidFill>
                  <a:srgbClr val="002060"/>
                </a:solidFill>
                <a:latin typeface="Calibri" charset="0"/>
                <a:cs typeface="Aharoni" charset="0"/>
              </a:rPr>
            </a:br>
            <a:r>
              <a:rPr lang="en-US" sz="2000" dirty="0" smtClean="0">
                <a:solidFill>
                  <a:srgbClr val="002060"/>
                </a:solidFill>
                <a:latin typeface="Arial"/>
                <a:cs typeface="Arial"/>
              </a:rPr>
              <a:t>Identify the size of the of the rough opening required to accommodate placement of the gate unit.</a:t>
            </a:r>
            <a:br>
              <a:rPr lang="en-US" sz="2000" dirty="0" smtClean="0">
                <a:solidFill>
                  <a:srgbClr val="002060"/>
                </a:solidFill>
                <a:latin typeface="Arial"/>
                <a:cs typeface="Arial"/>
              </a:rPr>
            </a:br>
            <a:endParaRPr lang="en-US" sz="2000" dirty="0">
              <a:solidFill>
                <a:srgbClr val="002060"/>
              </a:solidFill>
              <a:latin typeface="Arial"/>
              <a:cs typeface="Arial"/>
            </a:endParaRPr>
          </a:p>
        </p:txBody>
      </p:sp>
      <p:sp>
        <p:nvSpPr>
          <p:cNvPr id="12291" name="Content Placeholder 2"/>
          <p:cNvSpPr>
            <a:spLocks noGrp="1"/>
          </p:cNvSpPr>
          <p:nvPr>
            <p:ph idx="1"/>
          </p:nvPr>
        </p:nvSpPr>
        <p:spPr>
          <a:xfrm>
            <a:off x="457200" y="1600200"/>
            <a:ext cx="8229600" cy="5029200"/>
          </a:xfrm>
        </p:spPr>
        <p:txBody>
          <a:bodyPr/>
          <a:lstStyle/>
          <a:p>
            <a:pPr eaLnBrk="1" hangingPunct="1">
              <a:spcBef>
                <a:spcPts val="600"/>
              </a:spcBef>
              <a:buFont typeface="Arial" charset="0"/>
              <a:buNone/>
            </a:pPr>
            <a:r>
              <a:rPr lang="en-US" sz="2000" b="1" dirty="0">
                <a:latin typeface="Arial"/>
                <a:cs typeface="Arial"/>
              </a:rPr>
              <a:t>EXAMPLE: </a:t>
            </a:r>
            <a:r>
              <a:rPr lang="en-US" sz="2000" dirty="0">
                <a:latin typeface="Arial"/>
                <a:cs typeface="Arial"/>
              </a:rPr>
              <a:t>Proposed gate size </a:t>
            </a:r>
            <a:r>
              <a:rPr lang="en-US" sz="2000" dirty="0" smtClean="0">
                <a:latin typeface="Arial"/>
                <a:cs typeface="Arial"/>
              </a:rPr>
              <a:t>3</a:t>
            </a:r>
            <a:r>
              <a:rPr lang="ja-JP" altLang="en-US" sz="2000" dirty="0" smtClean="0">
                <a:latin typeface="Arial"/>
                <a:cs typeface="Arial"/>
              </a:rPr>
              <a:t>‘</a:t>
            </a:r>
            <a:r>
              <a:rPr lang="en-US" altLang="ja-JP" sz="2000" dirty="0" smtClean="0">
                <a:latin typeface="Arial"/>
                <a:cs typeface="Arial"/>
              </a:rPr>
              <a:t>X </a:t>
            </a:r>
            <a:r>
              <a:rPr lang="en-US" altLang="ja-JP" sz="2000" dirty="0">
                <a:latin typeface="Arial"/>
                <a:cs typeface="Arial"/>
              </a:rPr>
              <a:t>25</a:t>
            </a:r>
            <a:r>
              <a:rPr lang="ja-JP" altLang="en-US" sz="2000" dirty="0">
                <a:latin typeface="Arial"/>
                <a:cs typeface="Arial"/>
              </a:rPr>
              <a:t>’</a:t>
            </a:r>
            <a:endParaRPr lang="en-US" altLang="ja-JP" sz="2000" dirty="0">
              <a:latin typeface="Arial"/>
              <a:cs typeface="Arial"/>
            </a:endParaRPr>
          </a:p>
          <a:p>
            <a:pPr eaLnBrk="1" hangingPunct="1">
              <a:spcBef>
                <a:spcPts val="600"/>
              </a:spcBef>
              <a:buFont typeface="Arial" charset="0"/>
              <a:buNone/>
            </a:pPr>
            <a:r>
              <a:rPr lang="en-US" sz="1800" dirty="0">
                <a:latin typeface="Arial"/>
                <a:cs typeface="Arial"/>
              </a:rPr>
              <a:t>The additions to the gate dimension are constant regardless of the gate size.</a:t>
            </a:r>
          </a:p>
          <a:p>
            <a:pPr eaLnBrk="1" hangingPunct="1">
              <a:spcBef>
                <a:spcPts val="600"/>
              </a:spcBef>
              <a:buFont typeface="Arial" charset="0"/>
              <a:buNone/>
            </a:pPr>
            <a:r>
              <a:rPr lang="en-US" sz="1800" dirty="0">
                <a:latin typeface="Arial"/>
                <a:cs typeface="Arial"/>
              </a:rPr>
              <a:t> For a 3</a:t>
            </a:r>
            <a:r>
              <a:rPr lang="ja-JP" altLang="en-US" sz="1800" dirty="0">
                <a:latin typeface="Arial"/>
                <a:cs typeface="Arial"/>
              </a:rPr>
              <a:t>’</a:t>
            </a:r>
            <a:r>
              <a:rPr lang="en-US" altLang="ja-JP" sz="1800" dirty="0">
                <a:latin typeface="Arial"/>
                <a:cs typeface="Arial"/>
              </a:rPr>
              <a:t> gate the equation to identify the rough opening (</a:t>
            </a:r>
            <a:r>
              <a:rPr lang="en-US" altLang="ja-JP" sz="1800" dirty="0" err="1">
                <a:latin typeface="Arial"/>
                <a:cs typeface="Arial"/>
              </a:rPr>
              <a:t>r.o</a:t>
            </a:r>
            <a:r>
              <a:rPr lang="en-US" altLang="ja-JP" sz="1800" dirty="0">
                <a:latin typeface="Arial"/>
                <a:cs typeface="Arial"/>
              </a:rPr>
              <a:t>.) would read as follows.</a:t>
            </a:r>
          </a:p>
          <a:p>
            <a:pPr eaLnBrk="1" hangingPunct="1">
              <a:spcBef>
                <a:spcPts val="600"/>
              </a:spcBef>
              <a:buFont typeface="Arial" charset="0"/>
              <a:buNone/>
            </a:pPr>
            <a:r>
              <a:rPr lang="en-US" sz="1800" dirty="0">
                <a:solidFill>
                  <a:srgbClr val="C00000"/>
                </a:solidFill>
                <a:latin typeface="Arial"/>
                <a:cs typeface="Arial"/>
              </a:rPr>
              <a:t>3</a:t>
            </a:r>
            <a:r>
              <a:rPr lang="ja-JP" altLang="en-US" sz="1800" dirty="0">
                <a:solidFill>
                  <a:srgbClr val="C00000"/>
                </a:solidFill>
                <a:latin typeface="Arial"/>
                <a:cs typeface="Arial"/>
              </a:rPr>
              <a:t>’</a:t>
            </a:r>
            <a:r>
              <a:rPr lang="en-US" altLang="ja-JP" sz="1800" dirty="0">
                <a:solidFill>
                  <a:srgbClr val="C00000"/>
                </a:solidFill>
                <a:latin typeface="Arial"/>
                <a:cs typeface="Arial"/>
              </a:rPr>
              <a:t> (gate) + 1</a:t>
            </a:r>
            <a:r>
              <a:rPr lang="ja-JP" altLang="en-US" sz="1800" dirty="0">
                <a:solidFill>
                  <a:srgbClr val="C00000"/>
                </a:solidFill>
                <a:latin typeface="Arial"/>
                <a:cs typeface="Arial"/>
              </a:rPr>
              <a:t>’</a:t>
            </a:r>
            <a:r>
              <a:rPr lang="en-US" altLang="ja-JP" sz="1800" dirty="0">
                <a:solidFill>
                  <a:srgbClr val="C00000"/>
                </a:solidFill>
                <a:latin typeface="Arial"/>
                <a:cs typeface="Arial"/>
              </a:rPr>
              <a:t>-3</a:t>
            </a:r>
            <a:r>
              <a:rPr lang="ja-JP" altLang="en-US" sz="1800" dirty="0">
                <a:solidFill>
                  <a:srgbClr val="C00000"/>
                </a:solidFill>
                <a:latin typeface="Arial"/>
                <a:cs typeface="Arial"/>
              </a:rPr>
              <a:t>”</a:t>
            </a:r>
            <a:r>
              <a:rPr lang="en-US" altLang="ja-JP" sz="1800" dirty="0">
                <a:solidFill>
                  <a:srgbClr val="C00000"/>
                </a:solidFill>
                <a:latin typeface="Arial"/>
                <a:cs typeface="Arial"/>
              </a:rPr>
              <a:t> (gate pan) + 1</a:t>
            </a:r>
            <a:r>
              <a:rPr lang="ja-JP" altLang="en-US" sz="1800" dirty="0">
                <a:solidFill>
                  <a:srgbClr val="C00000"/>
                </a:solidFill>
                <a:latin typeface="Arial"/>
                <a:cs typeface="Arial"/>
              </a:rPr>
              <a:t>’</a:t>
            </a:r>
            <a:r>
              <a:rPr lang="en-US" altLang="ja-JP" sz="1800" dirty="0">
                <a:solidFill>
                  <a:srgbClr val="C00000"/>
                </a:solidFill>
                <a:latin typeface="Arial"/>
                <a:cs typeface="Arial"/>
              </a:rPr>
              <a:t> (</a:t>
            </a:r>
            <a:r>
              <a:rPr lang="en-US" altLang="ja-JP" sz="1800" dirty="0" smtClean="0">
                <a:solidFill>
                  <a:srgbClr val="C00000"/>
                </a:solidFill>
                <a:latin typeface="Arial"/>
                <a:cs typeface="Arial"/>
              </a:rPr>
              <a:t>installation bracket) </a:t>
            </a:r>
            <a:r>
              <a:rPr lang="en-US" altLang="ja-JP" sz="1800" dirty="0">
                <a:solidFill>
                  <a:srgbClr val="C00000"/>
                </a:solidFill>
                <a:latin typeface="Arial"/>
                <a:cs typeface="Arial"/>
              </a:rPr>
              <a:t>+ 2</a:t>
            </a:r>
            <a:r>
              <a:rPr lang="ja-JP" altLang="en-US" sz="1800" dirty="0">
                <a:solidFill>
                  <a:srgbClr val="C00000"/>
                </a:solidFill>
                <a:latin typeface="Arial"/>
                <a:cs typeface="Arial"/>
              </a:rPr>
              <a:t>’</a:t>
            </a:r>
            <a:r>
              <a:rPr lang="en-US" altLang="ja-JP" sz="1800" dirty="0">
                <a:solidFill>
                  <a:srgbClr val="C00000"/>
                </a:solidFill>
                <a:latin typeface="Arial"/>
                <a:cs typeface="Arial"/>
              </a:rPr>
              <a:t> (</a:t>
            </a:r>
            <a:r>
              <a:rPr lang="en-US" altLang="ja-JP" sz="1800" dirty="0" smtClean="0">
                <a:solidFill>
                  <a:srgbClr val="C00000"/>
                </a:solidFill>
                <a:latin typeface="Arial"/>
                <a:cs typeface="Arial"/>
              </a:rPr>
              <a:t>construction </a:t>
            </a:r>
            <a:r>
              <a:rPr lang="en-US" altLang="ja-JP" sz="1800" dirty="0">
                <a:solidFill>
                  <a:srgbClr val="C00000"/>
                </a:solidFill>
                <a:latin typeface="Arial"/>
                <a:cs typeface="Arial"/>
              </a:rPr>
              <a:t>tolerance) = 7</a:t>
            </a:r>
            <a:r>
              <a:rPr lang="ja-JP" altLang="en-US" sz="1800" dirty="0">
                <a:solidFill>
                  <a:srgbClr val="C00000"/>
                </a:solidFill>
                <a:latin typeface="Arial"/>
                <a:cs typeface="Arial"/>
              </a:rPr>
              <a:t>’</a:t>
            </a:r>
            <a:r>
              <a:rPr lang="en-US" altLang="ja-JP" sz="1800" dirty="0">
                <a:solidFill>
                  <a:srgbClr val="C00000"/>
                </a:solidFill>
                <a:latin typeface="Arial"/>
                <a:cs typeface="Arial"/>
              </a:rPr>
              <a:t>-3</a:t>
            </a:r>
            <a:r>
              <a:rPr lang="ja-JP" altLang="en-US" sz="1800" dirty="0">
                <a:solidFill>
                  <a:srgbClr val="C00000"/>
                </a:solidFill>
                <a:latin typeface="Arial"/>
                <a:cs typeface="Arial"/>
              </a:rPr>
              <a:t>”</a:t>
            </a:r>
            <a:r>
              <a:rPr lang="en-US" altLang="ja-JP" sz="1800" dirty="0">
                <a:solidFill>
                  <a:srgbClr val="C00000"/>
                </a:solidFill>
                <a:latin typeface="Arial"/>
                <a:cs typeface="Arial"/>
              </a:rPr>
              <a:t> </a:t>
            </a:r>
            <a:r>
              <a:rPr lang="en-US" altLang="ja-JP" sz="1800" dirty="0" err="1">
                <a:solidFill>
                  <a:srgbClr val="C00000"/>
                </a:solidFill>
                <a:latin typeface="Arial"/>
                <a:cs typeface="Arial"/>
              </a:rPr>
              <a:t>r.o</a:t>
            </a:r>
            <a:r>
              <a:rPr lang="en-US" altLang="ja-JP" sz="1800" dirty="0">
                <a:solidFill>
                  <a:srgbClr val="C00000"/>
                </a:solidFill>
                <a:latin typeface="Arial"/>
                <a:cs typeface="Arial"/>
              </a:rPr>
              <a:t>.</a:t>
            </a:r>
          </a:p>
          <a:p>
            <a:pPr eaLnBrk="1" hangingPunct="1">
              <a:spcBef>
                <a:spcPts val="600"/>
              </a:spcBef>
              <a:buFont typeface="Arial" charset="0"/>
              <a:buNone/>
            </a:pPr>
            <a:r>
              <a:rPr lang="en-US" sz="2000" b="1" dirty="0">
                <a:latin typeface="Arial"/>
                <a:cs typeface="Arial"/>
              </a:rPr>
              <a:t>EXAMPLE: </a:t>
            </a:r>
            <a:r>
              <a:rPr lang="en-US" sz="2000" dirty="0">
                <a:latin typeface="Arial"/>
                <a:cs typeface="Arial"/>
              </a:rPr>
              <a:t>Proposed gate size 5</a:t>
            </a:r>
            <a:r>
              <a:rPr lang="ja-JP" altLang="en-US" sz="2000" dirty="0">
                <a:latin typeface="Arial"/>
                <a:cs typeface="Arial"/>
              </a:rPr>
              <a:t>’</a:t>
            </a:r>
            <a:r>
              <a:rPr lang="en-US" altLang="ja-JP" sz="2000" dirty="0">
                <a:latin typeface="Arial"/>
                <a:cs typeface="Arial"/>
              </a:rPr>
              <a:t>-6</a:t>
            </a:r>
            <a:r>
              <a:rPr lang="ja-JP" altLang="en-US" sz="2000" dirty="0">
                <a:latin typeface="Arial"/>
                <a:cs typeface="Arial"/>
              </a:rPr>
              <a:t>”</a:t>
            </a:r>
            <a:r>
              <a:rPr lang="en-US" altLang="ja-JP" sz="2000" dirty="0">
                <a:latin typeface="Arial"/>
                <a:cs typeface="Arial"/>
              </a:rPr>
              <a:t> X 25</a:t>
            </a:r>
            <a:r>
              <a:rPr lang="ja-JP" altLang="en-US" sz="2000" dirty="0">
                <a:latin typeface="Arial"/>
                <a:cs typeface="Arial"/>
              </a:rPr>
              <a:t>’</a:t>
            </a:r>
            <a:endParaRPr lang="en-US" altLang="ja-JP" sz="2000" dirty="0">
              <a:latin typeface="Arial"/>
              <a:cs typeface="Arial"/>
            </a:endParaRPr>
          </a:p>
          <a:p>
            <a:pPr eaLnBrk="1" hangingPunct="1">
              <a:spcBef>
                <a:spcPts val="600"/>
              </a:spcBef>
              <a:buFont typeface="Arial" charset="0"/>
              <a:buNone/>
            </a:pPr>
            <a:r>
              <a:rPr lang="en-US" sz="1800" dirty="0">
                <a:latin typeface="Arial"/>
                <a:cs typeface="Arial"/>
              </a:rPr>
              <a:t> For a 3</a:t>
            </a:r>
            <a:r>
              <a:rPr lang="ja-JP" altLang="en-US" sz="1800" dirty="0">
                <a:latin typeface="Arial"/>
                <a:cs typeface="Arial"/>
              </a:rPr>
              <a:t>’</a:t>
            </a:r>
            <a:r>
              <a:rPr lang="en-US" altLang="ja-JP" sz="1800" dirty="0">
                <a:latin typeface="Arial"/>
                <a:cs typeface="Arial"/>
              </a:rPr>
              <a:t>-6</a:t>
            </a:r>
            <a:r>
              <a:rPr lang="ja-JP" altLang="en-US" sz="1800" dirty="0">
                <a:latin typeface="Arial"/>
                <a:cs typeface="Arial"/>
              </a:rPr>
              <a:t>”</a:t>
            </a:r>
            <a:r>
              <a:rPr lang="en-US" altLang="ja-JP" sz="1800" dirty="0">
                <a:latin typeface="Arial"/>
                <a:cs typeface="Arial"/>
              </a:rPr>
              <a:t> gate the equation to identify the rough opening (</a:t>
            </a:r>
            <a:r>
              <a:rPr lang="en-US" altLang="ja-JP" sz="1800" dirty="0" err="1">
                <a:latin typeface="Arial"/>
                <a:cs typeface="Arial"/>
              </a:rPr>
              <a:t>r.o</a:t>
            </a:r>
            <a:r>
              <a:rPr lang="en-US" altLang="ja-JP" sz="1800" dirty="0">
                <a:latin typeface="Arial"/>
                <a:cs typeface="Arial"/>
              </a:rPr>
              <a:t>.) would read as follows.</a:t>
            </a:r>
          </a:p>
          <a:p>
            <a:pPr eaLnBrk="1" hangingPunct="1">
              <a:spcBef>
                <a:spcPts val="600"/>
              </a:spcBef>
              <a:buNone/>
            </a:pPr>
            <a:r>
              <a:rPr lang="en-US" sz="1800" dirty="0">
                <a:solidFill>
                  <a:srgbClr val="C00000"/>
                </a:solidFill>
                <a:latin typeface="Arial"/>
                <a:cs typeface="Arial"/>
              </a:rPr>
              <a:t>5</a:t>
            </a:r>
            <a:r>
              <a:rPr lang="ja-JP" altLang="en-US" sz="1800" dirty="0">
                <a:solidFill>
                  <a:srgbClr val="C00000"/>
                </a:solidFill>
                <a:latin typeface="Arial"/>
                <a:cs typeface="Arial"/>
              </a:rPr>
              <a:t>’</a:t>
            </a:r>
            <a:r>
              <a:rPr lang="en-US" altLang="ja-JP" sz="1800" dirty="0">
                <a:solidFill>
                  <a:srgbClr val="C00000"/>
                </a:solidFill>
                <a:latin typeface="Arial"/>
                <a:cs typeface="Arial"/>
              </a:rPr>
              <a:t>-6</a:t>
            </a:r>
            <a:r>
              <a:rPr lang="ja-JP" altLang="en-US" sz="1800" dirty="0">
                <a:solidFill>
                  <a:srgbClr val="C00000"/>
                </a:solidFill>
                <a:latin typeface="Arial"/>
                <a:cs typeface="Arial"/>
              </a:rPr>
              <a:t>”</a:t>
            </a:r>
            <a:r>
              <a:rPr lang="en-US" altLang="ja-JP" sz="1800" dirty="0">
                <a:solidFill>
                  <a:srgbClr val="C00000"/>
                </a:solidFill>
                <a:latin typeface="Arial"/>
                <a:cs typeface="Arial"/>
              </a:rPr>
              <a:t>(gate) + 1</a:t>
            </a:r>
            <a:r>
              <a:rPr lang="ja-JP" altLang="en-US" sz="1800" dirty="0">
                <a:solidFill>
                  <a:srgbClr val="C00000"/>
                </a:solidFill>
                <a:latin typeface="Arial"/>
                <a:cs typeface="Arial"/>
              </a:rPr>
              <a:t>’</a:t>
            </a:r>
            <a:r>
              <a:rPr lang="en-US" altLang="ja-JP" sz="1800" dirty="0">
                <a:solidFill>
                  <a:srgbClr val="C00000"/>
                </a:solidFill>
                <a:latin typeface="Arial"/>
                <a:cs typeface="Arial"/>
              </a:rPr>
              <a:t>-3</a:t>
            </a:r>
            <a:r>
              <a:rPr lang="ja-JP" altLang="en-US" sz="1800" dirty="0">
                <a:solidFill>
                  <a:srgbClr val="C00000"/>
                </a:solidFill>
                <a:latin typeface="Arial"/>
                <a:cs typeface="Arial"/>
              </a:rPr>
              <a:t>”</a:t>
            </a:r>
            <a:r>
              <a:rPr lang="en-US" altLang="ja-JP" sz="1800" dirty="0">
                <a:solidFill>
                  <a:srgbClr val="C00000"/>
                </a:solidFill>
                <a:latin typeface="Arial"/>
                <a:cs typeface="Arial"/>
              </a:rPr>
              <a:t> (gate pan) + 1</a:t>
            </a:r>
            <a:r>
              <a:rPr lang="ja-JP" altLang="en-US" sz="1800" dirty="0">
                <a:solidFill>
                  <a:srgbClr val="C00000"/>
                </a:solidFill>
                <a:latin typeface="Arial"/>
                <a:cs typeface="Arial"/>
              </a:rPr>
              <a:t>”</a:t>
            </a:r>
            <a:r>
              <a:rPr lang="en-US" altLang="ja-JP" sz="1800" dirty="0">
                <a:solidFill>
                  <a:srgbClr val="C00000"/>
                </a:solidFill>
                <a:latin typeface="Arial"/>
                <a:cs typeface="Arial"/>
              </a:rPr>
              <a:t> </a:t>
            </a:r>
            <a:r>
              <a:rPr lang="en-US" altLang="ja-JP" sz="1800" dirty="0" smtClean="0">
                <a:solidFill>
                  <a:srgbClr val="C00000"/>
                </a:solidFill>
                <a:latin typeface="Arial"/>
                <a:cs typeface="Arial"/>
              </a:rPr>
              <a:t>(installation bracket) + 2</a:t>
            </a:r>
            <a:r>
              <a:rPr lang="ja-JP" altLang="en-US" sz="1800" dirty="0" smtClean="0">
                <a:solidFill>
                  <a:srgbClr val="C00000"/>
                </a:solidFill>
                <a:latin typeface="Arial"/>
                <a:cs typeface="Arial"/>
              </a:rPr>
              <a:t>’</a:t>
            </a:r>
            <a:r>
              <a:rPr lang="en-US" altLang="ja-JP" sz="1800" dirty="0" smtClean="0">
                <a:solidFill>
                  <a:srgbClr val="C00000"/>
                </a:solidFill>
                <a:latin typeface="Arial"/>
                <a:cs typeface="Arial"/>
              </a:rPr>
              <a:t> (construction tolerance) = 9</a:t>
            </a:r>
            <a:r>
              <a:rPr lang="ja-JP" altLang="en-US" sz="1800" dirty="0">
                <a:solidFill>
                  <a:srgbClr val="C00000"/>
                </a:solidFill>
                <a:latin typeface="Arial"/>
                <a:cs typeface="Arial"/>
              </a:rPr>
              <a:t>’</a:t>
            </a:r>
            <a:r>
              <a:rPr lang="en-US" altLang="ja-JP" sz="1800" dirty="0">
                <a:solidFill>
                  <a:srgbClr val="C00000"/>
                </a:solidFill>
                <a:latin typeface="Arial"/>
                <a:cs typeface="Arial"/>
              </a:rPr>
              <a:t>-9</a:t>
            </a:r>
            <a:r>
              <a:rPr lang="ja-JP" altLang="en-US" sz="1800" dirty="0">
                <a:solidFill>
                  <a:srgbClr val="C00000"/>
                </a:solidFill>
                <a:latin typeface="Arial"/>
                <a:cs typeface="Arial"/>
              </a:rPr>
              <a:t>”</a:t>
            </a:r>
            <a:r>
              <a:rPr lang="en-US" altLang="ja-JP" sz="1800" dirty="0">
                <a:solidFill>
                  <a:srgbClr val="C00000"/>
                </a:solidFill>
                <a:latin typeface="Arial"/>
                <a:cs typeface="Arial"/>
              </a:rPr>
              <a:t> </a:t>
            </a:r>
            <a:r>
              <a:rPr lang="en-US" altLang="ja-JP" sz="1800" dirty="0" err="1">
                <a:solidFill>
                  <a:srgbClr val="C00000"/>
                </a:solidFill>
                <a:latin typeface="Arial"/>
                <a:cs typeface="Arial"/>
              </a:rPr>
              <a:t>r.o</a:t>
            </a:r>
            <a:r>
              <a:rPr lang="en-US" altLang="ja-JP" sz="1800" dirty="0">
                <a:solidFill>
                  <a:srgbClr val="C00000"/>
                </a:solidFill>
                <a:latin typeface="Arial"/>
                <a:cs typeface="Arial"/>
              </a:rPr>
              <a:t>.</a:t>
            </a:r>
          </a:p>
          <a:p>
            <a:pPr eaLnBrk="1" hangingPunct="1">
              <a:spcBef>
                <a:spcPts val="600"/>
              </a:spcBef>
              <a:buFont typeface="Arial" charset="0"/>
              <a:buNone/>
            </a:pPr>
            <a:r>
              <a:rPr lang="en-US" sz="1600" b="1" dirty="0">
                <a:latin typeface="Arial"/>
                <a:cs typeface="Arial"/>
              </a:rPr>
              <a:t>THE ROUGH OPENING DEPTH IS THE </a:t>
            </a:r>
            <a:r>
              <a:rPr lang="ja-JP" altLang="en-US" sz="1600" b="1" dirty="0">
                <a:latin typeface="Arial"/>
                <a:cs typeface="Arial"/>
              </a:rPr>
              <a:t>“</a:t>
            </a:r>
            <a:r>
              <a:rPr lang="en-US" altLang="ja-JP" sz="1600" b="1" dirty="0">
                <a:latin typeface="Arial"/>
                <a:cs typeface="Arial"/>
              </a:rPr>
              <a:t>UNIT DEPTH</a:t>
            </a:r>
            <a:r>
              <a:rPr lang="ja-JP" altLang="en-US" sz="1600" b="1" dirty="0">
                <a:latin typeface="Arial"/>
                <a:cs typeface="Arial"/>
              </a:rPr>
              <a:t>”</a:t>
            </a:r>
            <a:r>
              <a:rPr lang="en-US" altLang="ja-JP" sz="1600" b="1" dirty="0">
                <a:latin typeface="Arial"/>
                <a:cs typeface="Arial"/>
              </a:rPr>
              <a:t> + 3</a:t>
            </a:r>
            <a:r>
              <a:rPr lang="ja-JP" altLang="en-US" sz="1600" b="1" dirty="0">
                <a:latin typeface="Arial"/>
                <a:cs typeface="Arial"/>
              </a:rPr>
              <a:t>”</a:t>
            </a:r>
            <a:endParaRPr lang="en-US" altLang="ja-JP" sz="1600" b="1" dirty="0">
              <a:latin typeface="Arial"/>
              <a:cs typeface="Arial"/>
            </a:endParaRPr>
          </a:p>
          <a:p>
            <a:pPr eaLnBrk="1" hangingPunct="1">
              <a:spcBef>
                <a:spcPts val="600"/>
              </a:spcBef>
            </a:pPr>
            <a:r>
              <a:rPr lang="en-US" sz="1600" b="1" dirty="0">
                <a:latin typeface="Arial"/>
                <a:cs typeface="Arial"/>
              </a:rPr>
              <a:t>STANDARD = 12</a:t>
            </a:r>
            <a:r>
              <a:rPr lang="ja-JP" altLang="en-US" sz="1600" b="1" dirty="0">
                <a:latin typeface="Arial"/>
                <a:cs typeface="Arial"/>
              </a:rPr>
              <a:t>”</a:t>
            </a:r>
            <a:endParaRPr lang="en-US" altLang="ja-JP" sz="1600" b="1" dirty="0">
              <a:latin typeface="Arial"/>
              <a:cs typeface="Arial"/>
            </a:endParaRPr>
          </a:p>
          <a:p>
            <a:pPr eaLnBrk="1" hangingPunct="1">
              <a:spcBef>
                <a:spcPts val="600"/>
              </a:spcBef>
            </a:pPr>
            <a:r>
              <a:rPr lang="en-US" sz="1600" b="1" dirty="0">
                <a:latin typeface="Arial"/>
                <a:cs typeface="Arial"/>
              </a:rPr>
              <a:t>ROADWAY = 16</a:t>
            </a:r>
            <a:r>
              <a:rPr lang="ja-JP" altLang="en-US" sz="1600" b="1" dirty="0">
                <a:latin typeface="Arial"/>
                <a:cs typeface="Arial"/>
              </a:rPr>
              <a:t>”</a:t>
            </a:r>
            <a:endParaRPr lang="en-US" sz="1600" b="1" dirty="0">
              <a:latin typeface="Arial"/>
              <a:cs typeface="Arial"/>
            </a:endParaRPr>
          </a:p>
        </p:txBody>
      </p:sp>
      <p:sp>
        <p:nvSpPr>
          <p:cNvPr id="12292" name="TextBox 3"/>
          <p:cNvSpPr txBox="1">
            <a:spLocks noChangeArrowheads="1"/>
          </p:cNvSpPr>
          <p:nvPr/>
        </p:nvSpPr>
        <p:spPr bwMode="auto">
          <a:xfrm>
            <a:off x="2971800" y="228600"/>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b="1" dirty="0">
                <a:solidFill>
                  <a:srgbClr val="002060"/>
                </a:solidFill>
                <a:cs typeface="Aharoni" charset="0"/>
              </a:rPr>
              <a:t>STEP 1</a:t>
            </a:r>
            <a:endParaRPr lang="en-US" sz="28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loodBreak Installation Guide-Detailed_New Logo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FloodBreak Installation Guide-Detailed_New Logo_PPT.potx</Template>
  <TotalTime>939</TotalTime>
  <Words>1376</Words>
  <Application>Microsoft Macintosh PowerPoint</Application>
  <PresentationFormat>On-screen Show (4:3)</PresentationFormat>
  <Paragraphs>162</Paragraphs>
  <Slides>60</Slides>
  <Notes>60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FloodBreak Installation Guide-Detailed_New Logo_PPT</vt:lpstr>
      <vt:lpstr>COMPONENT IDENTIFICATION AND INSTALLATION GUIDELINES FLOODBREAK, AUTOGATE  </vt:lpstr>
      <vt:lpstr>PowerPoint Presentation</vt:lpstr>
      <vt:lpstr>GATE:</vt:lpstr>
      <vt:lpstr>GATE PAN:</vt:lpstr>
      <vt:lpstr>INSTALLATION BRACKET:</vt:lpstr>
      <vt:lpstr>GATE UNIT:</vt:lpstr>
      <vt:lpstr>  INSTALLATION  PLEASE  NOTE THAT THE PHOTOS USED IN THIS PRESENTATION MAY REFLECT VARYING SITE CONDITIONS AND ARE INTENDED FOR ILLUSTRATION PURPOSES ONLY  </vt:lpstr>
      <vt:lpstr>PowerPoint Presentation</vt:lpstr>
      <vt:lpstr> Identify the size of the of the rough opening required to accommodate placement of the gate unit. </vt:lpstr>
      <vt:lpstr> Make two parallel saw cuts the correct distance apart as is determined by the rough opening dimension</vt:lpstr>
      <vt:lpstr> Break out, and haul off site the existing concrete.</vt:lpstr>
      <vt:lpstr> Excavate, and haul off site, the existing base to the required depth to accommodate the structural footing </vt:lpstr>
      <vt:lpstr>STRUCTURAL FOOTING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13 Anchor the  gate unit to the structural footing.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ESTIMATED INSTALLATION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Raymond</dc:creator>
  <cp:lastModifiedBy>FloodBreak LLC</cp:lastModifiedBy>
  <cp:revision>102</cp:revision>
  <dcterms:created xsi:type="dcterms:W3CDTF">2009-03-05T16:15:06Z</dcterms:created>
  <dcterms:modified xsi:type="dcterms:W3CDTF">2012-09-25T21:52:02Z</dcterms:modified>
</cp:coreProperties>
</file>